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1" r:id="rId4"/>
    <p:sldMasterId id="2147483729" r:id="rId5"/>
    <p:sldMasterId id="2147483750" r:id="rId6"/>
  </p:sldMasterIdLst>
  <p:notesMasterIdLst>
    <p:notesMasterId r:id="rId25"/>
  </p:notesMasterIdLst>
  <p:sldIdLst>
    <p:sldId id="361" r:id="rId7"/>
    <p:sldId id="365" r:id="rId8"/>
    <p:sldId id="363" r:id="rId9"/>
    <p:sldId id="366" r:id="rId10"/>
    <p:sldId id="318" r:id="rId11"/>
    <p:sldId id="369" r:id="rId12"/>
    <p:sldId id="370" r:id="rId13"/>
    <p:sldId id="371" r:id="rId14"/>
    <p:sldId id="372" r:id="rId15"/>
    <p:sldId id="347" r:id="rId16"/>
    <p:sldId id="373" r:id="rId17"/>
    <p:sldId id="313" r:id="rId18"/>
    <p:sldId id="362" r:id="rId19"/>
    <p:sldId id="300" r:id="rId20"/>
    <p:sldId id="367" r:id="rId21"/>
    <p:sldId id="374" r:id="rId22"/>
    <p:sldId id="256"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5" d="100"/>
          <a:sy n="65" d="100"/>
        </p:scale>
        <p:origin x="708" y="60"/>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6306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7995-C206-0546-445E-DBE43D62BA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97E192-722D-8E5C-7CF7-9B60515AF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E4064F-E5FA-ADF1-B433-BEA343E14A1E}"/>
              </a:ext>
            </a:extLst>
          </p:cNvPr>
          <p:cNvSpPr>
            <a:spLocks noGrp="1"/>
          </p:cNvSpPr>
          <p:nvPr>
            <p:ph type="dt" sz="half" idx="10"/>
          </p:nvPr>
        </p:nvSpPr>
        <p:spPr/>
        <p:txBody>
          <a:bodyPr/>
          <a:lstStyle/>
          <a:p>
            <a:fld id="{0EB7274D-D0BC-48BE-A571-20E8E8A82B30}" type="datetimeFigureOut">
              <a:rPr lang="en-US" smtClean="0"/>
              <a:t>9/16/2023</a:t>
            </a:fld>
            <a:endParaRPr lang="en-US"/>
          </a:p>
        </p:txBody>
      </p:sp>
      <p:sp>
        <p:nvSpPr>
          <p:cNvPr id="5" name="Footer Placeholder 4">
            <a:extLst>
              <a:ext uri="{FF2B5EF4-FFF2-40B4-BE49-F238E27FC236}">
                <a16:creationId xmlns:a16="http://schemas.microsoft.com/office/drawing/2014/main" id="{41EED1BA-B2B1-FB53-4AF1-F3CF89908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70CA-895A-0596-2693-9540FDE7BCBE}"/>
              </a:ext>
            </a:extLst>
          </p:cNvPr>
          <p:cNvSpPr>
            <a:spLocks noGrp="1"/>
          </p:cNvSpPr>
          <p:nvPr>
            <p:ph type="sldNum" sz="quarter" idx="12"/>
          </p:nvPr>
        </p:nvSpPr>
        <p:spPr/>
        <p:txBody>
          <a:bodyPr/>
          <a:lstStyle/>
          <a:p>
            <a:fld id="{05FB87D4-53C5-4AF8-9F40-FE0D694446C6}" type="slidenum">
              <a:rPr lang="en-US" smtClean="0"/>
              <a:t>‹#›</a:t>
            </a:fld>
            <a:endParaRPr lang="en-US"/>
          </a:p>
        </p:txBody>
      </p:sp>
    </p:spTree>
    <p:extLst>
      <p:ext uri="{BB962C8B-B14F-4D97-AF65-F5344CB8AC3E}">
        <p14:creationId xmlns:p14="http://schemas.microsoft.com/office/powerpoint/2010/main" val="2012970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8794615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190225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4883429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68712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663894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1852696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508893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863762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1552323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5391053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643367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8674788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6343282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0038557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23070371"/>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9636483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0774467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1716692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2675541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12716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3736858"/>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184973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4126225"/>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242251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58597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8418833"/>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372159"/>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2687841"/>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5924602"/>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6694595"/>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500739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2373692"/>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8153435"/>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1917394"/>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15227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4166324"/>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4210046"/>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171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6281602"/>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263861"/>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255490"/>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784874992"/>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917676"/>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5622071"/>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193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905466903"/>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4760532"/>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1215392"/>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0428292"/>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4479973"/>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0421727"/>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244740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635042665"/>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5214149"/>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746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14.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3.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6.png"/><Relationship Id="rId10" Type="http://schemas.openxmlformats.org/officeDocument/2006/relationships/slideLayout" Target="../slideLayouts/slideLayout36.xml"/><Relationship Id="rId19"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18.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0" r:id="rId3"/>
    <p:sldLayoutId id="214748374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 id="2147483749" r:id="rId20"/>
    <p:sldLayoutId id="2147483768"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124775868"/>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09287692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161100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4.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0F30558-FFDC-4D3D-8CF4-0B7BFDA129F1}"/>
              </a:ext>
            </a:extLst>
          </p:cNvPr>
          <p:cNvGrpSpPr/>
          <p:nvPr/>
        </p:nvGrpSpPr>
        <p:grpSpPr>
          <a:xfrm>
            <a:off x="-5574891" y="663677"/>
            <a:ext cx="10614684" cy="3416320"/>
            <a:chOff x="148600" y="1759422"/>
            <a:chExt cx="11369307" cy="3416320"/>
          </a:xfrm>
        </p:grpSpPr>
        <p:sp>
          <p:nvSpPr>
            <p:cNvPr id="9" name="TextBox 8">
              <a:extLst>
                <a:ext uri="{FF2B5EF4-FFF2-40B4-BE49-F238E27FC236}">
                  <a16:creationId xmlns:a16="http://schemas.microsoft.com/office/drawing/2014/main" id="{B2DAA667-36E5-482D-9F54-32B2E46999CA}"/>
                </a:ext>
              </a:extLst>
            </p:cNvPr>
            <p:cNvSpPr txBox="1"/>
            <p:nvPr/>
          </p:nvSpPr>
          <p:spPr>
            <a:xfrm>
              <a:off x="6679318" y="1759422"/>
              <a:ext cx="4838589" cy="3416320"/>
            </a:xfrm>
            <a:prstGeom prst="rect">
              <a:avLst/>
            </a:prstGeom>
            <a:noFill/>
          </p:spPr>
          <p:txBody>
            <a:bodyPr wrap="square" rtlCol="0" anchor="ctr">
              <a:spAutoFit/>
            </a:bodyPr>
            <a:lstStyle/>
            <a:p>
              <a:endParaRPr lang="en-US" sz="5400" b="0" i="0" dirty="0">
                <a:solidFill>
                  <a:srgbClr val="000000"/>
                </a:solidFill>
                <a:effectLst/>
                <a:latin typeface="Arial (Headings)"/>
              </a:endParaRPr>
            </a:p>
            <a:p>
              <a:r>
                <a:rPr lang="en-US" sz="5400" b="0" i="0" dirty="0">
                  <a:solidFill>
                    <a:srgbClr val="000000"/>
                  </a:solidFill>
                  <a:effectLst/>
                  <a:latin typeface="Arial (Headings)"/>
                </a:rPr>
                <a:t>Secondary Storage </a:t>
              </a:r>
              <a:br>
                <a:rPr lang="en-US" sz="5400" dirty="0">
                  <a:latin typeface="Arial (Headings)"/>
                </a:rPr>
              </a:br>
              <a:r>
                <a:rPr lang="en-US" sz="5400" dirty="0">
                  <a:latin typeface="Arial (Headings)"/>
                </a:rPr>
                <a:t> </a:t>
              </a:r>
              <a:endParaRPr lang="ko-KR" altLang="en-US" sz="5400" dirty="0">
                <a:solidFill>
                  <a:schemeClr val="tx1">
                    <a:lumMod val="75000"/>
                    <a:lumOff val="25000"/>
                  </a:schemeClr>
                </a:solidFill>
                <a:latin typeface="Arial (Headings)"/>
                <a:cs typeface="Arial" pitchFamily="34" charset="0"/>
              </a:endParaRPr>
            </a:p>
          </p:txBody>
        </p:sp>
        <p:sp>
          <p:nvSpPr>
            <p:cNvPr id="10" name="TextBox 9">
              <a:extLst>
                <a:ext uri="{FF2B5EF4-FFF2-40B4-BE49-F238E27FC236}">
                  <a16:creationId xmlns:a16="http://schemas.microsoft.com/office/drawing/2014/main" id="{1A94EB18-56FD-424D-A0AA-1D17E8496CA2}"/>
                </a:ext>
              </a:extLst>
            </p:cNvPr>
            <p:cNvSpPr txBox="1"/>
            <p:nvPr/>
          </p:nvSpPr>
          <p:spPr>
            <a:xfrm>
              <a:off x="148600" y="3673231"/>
              <a:ext cx="4838589" cy="379656"/>
            </a:xfrm>
            <a:prstGeom prst="rect">
              <a:avLst/>
            </a:prstGeom>
            <a:noFill/>
          </p:spPr>
          <p:txBody>
            <a:bodyPr wrap="square" rtlCol="0" anchor="ctr">
              <a:spAutoFit/>
            </a:bodyPr>
            <a:lstStyle/>
            <a:p>
              <a:r>
                <a:rPr lang="en-US" altLang="ko-KR" sz="1867" dirty="0">
                  <a:solidFill>
                    <a:schemeClr val="tx1">
                      <a:lumMod val="75000"/>
                      <a:lumOff val="25000"/>
                    </a:schemeClr>
                  </a:solidFill>
                  <a:cs typeface="Arial" pitchFamily="34" charset="0"/>
                </a:rPr>
                <a:t> </a:t>
              </a: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8843085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SATA SSD 370S | mSATA SSDs - Transcend Information, Inc.">
            <a:extLst>
              <a:ext uri="{FF2B5EF4-FFF2-40B4-BE49-F238E27FC236}">
                <a16:creationId xmlns:a16="http://schemas.microsoft.com/office/drawing/2014/main" id="{3909FA8B-070C-2E40-8469-F505CE901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087" y="386820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 Types of M.2 SSDs: SATA and NVMe - Kingston Technology">
            <a:extLst>
              <a:ext uri="{FF2B5EF4-FFF2-40B4-BE49-F238E27FC236}">
                <a16:creationId xmlns:a16="http://schemas.microsoft.com/office/drawing/2014/main" id="{DEC8CA8F-9A87-965C-99F7-C5E2007F2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848" y="2887465"/>
            <a:ext cx="3495675" cy="1304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042E99-20D9-E715-F09B-1B94E0A459E8}"/>
              </a:ext>
            </a:extLst>
          </p:cNvPr>
          <p:cNvSpPr txBox="1"/>
          <p:nvPr/>
        </p:nvSpPr>
        <p:spPr>
          <a:xfrm>
            <a:off x="3875686" y="420112"/>
            <a:ext cx="7364239" cy="584775"/>
          </a:xfrm>
          <a:prstGeom prst="rect">
            <a:avLst/>
          </a:prstGeom>
          <a:noFill/>
        </p:spPr>
        <p:txBody>
          <a:bodyPr wrap="square" lIns="108000" rIns="108000" rtlCol="0">
            <a:spAutoFit/>
          </a:bodyPr>
          <a:lstStyle/>
          <a:p>
            <a:r>
              <a:rPr lang="en-US" altLang="ko-KR" sz="3200" b="1" dirty="0">
                <a:cs typeface="Arial" pitchFamily="34" charset="0"/>
              </a:rPr>
              <a:t> Types of SSD</a:t>
            </a:r>
            <a:endParaRPr lang="ko-KR" altLang="en-US" sz="3200" b="1" dirty="0">
              <a:cs typeface="Arial" pitchFamily="34" charset="0"/>
            </a:endParaRPr>
          </a:p>
        </p:txBody>
      </p:sp>
      <p:pic>
        <p:nvPicPr>
          <p:cNvPr id="1026" name="Picture 2" descr="Samsung 1TB 870 QVO SATA III 2.5″ Internal SSD Price In Bangladesh | Binary  Logic">
            <a:extLst>
              <a:ext uri="{FF2B5EF4-FFF2-40B4-BE49-F238E27FC236}">
                <a16:creationId xmlns:a16="http://schemas.microsoft.com/office/drawing/2014/main" id="{C7669741-3E89-C809-4FF1-64108A4EA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991" y="1221583"/>
            <a:ext cx="1647568" cy="1768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ucial M4 128GB SSD review - Final words and conclusion">
            <a:extLst>
              <a:ext uri="{FF2B5EF4-FFF2-40B4-BE49-F238E27FC236}">
                <a16:creationId xmlns:a16="http://schemas.microsoft.com/office/drawing/2014/main" id="{723BC0A2-021E-9355-6E0A-C279F9B30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187" y="5173133"/>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AAEE5C-B41A-301D-E642-A12922DCEF9B}"/>
              </a:ext>
            </a:extLst>
          </p:cNvPr>
          <p:cNvSpPr txBox="1"/>
          <p:nvPr/>
        </p:nvSpPr>
        <p:spPr>
          <a:xfrm>
            <a:off x="6572250" y="1906722"/>
            <a:ext cx="1279004" cy="369332"/>
          </a:xfrm>
          <a:prstGeom prst="rect">
            <a:avLst/>
          </a:prstGeom>
          <a:noFill/>
        </p:spPr>
        <p:txBody>
          <a:bodyPr wrap="none" rtlCol="0">
            <a:spAutoFit/>
          </a:bodyPr>
          <a:lstStyle/>
          <a:p>
            <a:r>
              <a:rPr lang="en-GB" dirty="0"/>
              <a:t>SATA SSD</a:t>
            </a:r>
            <a:endParaRPr lang="en-US" dirty="0"/>
          </a:p>
        </p:txBody>
      </p:sp>
      <p:sp>
        <p:nvSpPr>
          <p:cNvPr id="7" name="TextBox 6">
            <a:extLst>
              <a:ext uri="{FF2B5EF4-FFF2-40B4-BE49-F238E27FC236}">
                <a16:creationId xmlns:a16="http://schemas.microsoft.com/office/drawing/2014/main" id="{E221CFCE-C31C-9B34-8674-F7844C4C0A29}"/>
              </a:ext>
            </a:extLst>
          </p:cNvPr>
          <p:cNvSpPr txBox="1"/>
          <p:nvPr/>
        </p:nvSpPr>
        <p:spPr>
          <a:xfrm>
            <a:off x="6678352" y="4555079"/>
            <a:ext cx="1454244" cy="369332"/>
          </a:xfrm>
          <a:prstGeom prst="rect">
            <a:avLst/>
          </a:prstGeom>
          <a:noFill/>
        </p:spPr>
        <p:txBody>
          <a:bodyPr wrap="none" rtlCol="0">
            <a:spAutoFit/>
          </a:bodyPr>
          <a:lstStyle/>
          <a:p>
            <a:r>
              <a:rPr lang="en-GB" dirty="0"/>
              <a:t>M </a:t>
            </a:r>
            <a:r>
              <a:rPr lang="en-GB" dirty="0" err="1"/>
              <a:t>Sata</a:t>
            </a:r>
            <a:r>
              <a:rPr lang="en-GB" dirty="0"/>
              <a:t> SSD</a:t>
            </a:r>
            <a:endParaRPr lang="en-US" dirty="0"/>
          </a:p>
        </p:txBody>
      </p:sp>
      <p:sp>
        <p:nvSpPr>
          <p:cNvPr id="28" name="TextBox 27">
            <a:extLst>
              <a:ext uri="{FF2B5EF4-FFF2-40B4-BE49-F238E27FC236}">
                <a16:creationId xmlns:a16="http://schemas.microsoft.com/office/drawing/2014/main" id="{F4DC59ED-0EB3-CC61-B064-3D7519A3A375}"/>
              </a:ext>
            </a:extLst>
          </p:cNvPr>
          <p:cNvSpPr txBox="1"/>
          <p:nvPr/>
        </p:nvSpPr>
        <p:spPr>
          <a:xfrm>
            <a:off x="6639634" y="3074362"/>
            <a:ext cx="1107996" cy="369332"/>
          </a:xfrm>
          <a:prstGeom prst="rect">
            <a:avLst/>
          </a:prstGeom>
          <a:noFill/>
        </p:spPr>
        <p:txBody>
          <a:bodyPr wrap="none" rtlCol="0">
            <a:spAutoFit/>
          </a:bodyPr>
          <a:lstStyle/>
          <a:p>
            <a:r>
              <a:rPr lang="en-GB" dirty="0"/>
              <a:t>M.2 SSD</a:t>
            </a:r>
            <a:endParaRPr lang="en-US" dirty="0"/>
          </a:p>
        </p:txBody>
      </p:sp>
      <p:sp>
        <p:nvSpPr>
          <p:cNvPr id="29" name="TextBox 28">
            <a:extLst>
              <a:ext uri="{FF2B5EF4-FFF2-40B4-BE49-F238E27FC236}">
                <a16:creationId xmlns:a16="http://schemas.microsoft.com/office/drawing/2014/main" id="{0E1674B2-0600-D965-4210-949593B24E7B}"/>
              </a:ext>
            </a:extLst>
          </p:cNvPr>
          <p:cNvSpPr txBox="1"/>
          <p:nvPr/>
        </p:nvSpPr>
        <p:spPr>
          <a:xfrm>
            <a:off x="6705344" y="5874292"/>
            <a:ext cx="1107996" cy="369332"/>
          </a:xfrm>
          <a:prstGeom prst="rect">
            <a:avLst/>
          </a:prstGeom>
          <a:noFill/>
        </p:spPr>
        <p:txBody>
          <a:bodyPr wrap="none" rtlCol="0">
            <a:spAutoFit/>
          </a:bodyPr>
          <a:lstStyle/>
          <a:p>
            <a:r>
              <a:rPr lang="en-GB" dirty="0"/>
              <a:t>M.4 SSD</a:t>
            </a:r>
            <a:endParaRPr lang="en-US" dirty="0"/>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additive="base">
                                        <p:cTn id="27" dur="500" fill="hold"/>
                                        <p:tgtEl>
                                          <p:spTgt spid="1028"/>
                                        </p:tgtEl>
                                        <p:attrNameLst>
                                          <p:attrName>ppt_x</p:attrName>
                                        </p:attrNameLst>
                                      </p:cBhvr>
                                      <p:tavLst>
                                        <p:tav tm="0">
                                          <p:val>
                                            <p:strVal val="#ppt_x"/>
                                          </p:val>
                                        </p:tav>
                                        <p:tav tm="100000">
                                          <p:val>
                                            <p:strVal val="#ppt_x"/>
                                          </p:val>
                                        </p:tav>
                                      </p:tavLst>
                                    </p:anim>
                                    <p:anim calcmode="lin" valueType="num">
                                      <p:cBhvr additive="base">
                                        <p:cTn id="2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1000"/>
                                        <p:tgtEl>
                                          <p:spTgt spid="1032"/>
                                        </p:tgtEl>
                                      </p:cBhvr>
                                    </p:animEffect>
                                    <p:anim calcmode="lin" valueType="num">
                                      <p:cBhvr>
                                        <p:cTn id="40" dur="1000" fill="hold"/>
                                        <p:tgtEl>
                                          <p:spTgt spid="1032"/>
                                        </p:tgtEl>
                                        <p:attrNameLst>
                                          <p:attrName>ppt_x</p:attrName>
                                        </p:attrNameLst>
                                      </p:cBhvr>
                                      <p:tavLst>
                                        <p:tav tm="0">
                                          <p:val>
                                            <p:strVal val="#ppt_x"/>
                                          </p:val>
                                        </p:tav>
                                        <p:tav tm="100000">
                                          <p:val>
                                            <p:strVal val="#ppt_x"/>
                                          </p:val>
                                        </p:tav>
                                      </p:tavLst>
                                    </p:anim>
                                    <p:anim calcmode="lin" valueType="num">
                                      <p:cBhvr>
                                        <p:cTn id="41"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30"/>
                                        </p:tgtEl>
                                        <p:attrNameLst>
                                          <p:attrName>style.visibility</p:attrName>
                                        </p:attrNameLst>
                                      </p:cBhvr>
                                      <p:to>
                                        <p:strVal val="visible"/>
                                      </p:to>
                                    </p:set>
                                    <p:anim calcmode="lin" valueType="num">
                                      <p:cBhvr additive="base">
                                        <p:cTn id="52" dur="500" fill="hold"/>
                                        <p:tgtEl>
                                          <p:spTgt spid="1030"/>
                                        </p:tgtEl>
                                        <p:attrNameLst>
                                          <p:attrName>ppt_x</p:attrName>
                                        </p:attrNameLst>
                                      </p:cBhvr>
                                      <p:tavLst>
                                        <p:tav tm="0">
                                          <p:val>
                                            <p:strVal val="#ppt_x"/>
                                          </p:val>
                                        </p:tav>
                                        <p:tav tm="100000">
                                          <p:val>
                                            <p:strVal val="#ppt_x"/>
                                          </p:val>
                                        </p:tav>
                                      </p:tavLst>
                                    </p:anim>
                                    <p:anim calcmode="lin" valueType="num">
                                      <p:cBhvr additive="base">
                                        <p:cTn id="53"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a:t>
            </a:r>
          </a:p>
        </p:txBody>
      </p:sp>
      <p:pic>
        <p:nvPicPr>
          <p:cNvPr id="7" name="Picture 6">
            <a:extLst>
              <a:ext uri="{FF2B5EF4-FFF2-40B4-BE49-F238E27FC236}">
                <a16:creationId xmlns:a16="http://schemas.microsoft.com/office/drawing/2014/main" id="{5BB81BEC-7533-8878-5CA6-902023A779BC}"/>
              </a:ext>
            </a:extLst>
          </p:cNvPr>
          <p:cNvPicPr>
            <a:picLocks noChangeAspect="1"/>
          </p:cNvPicPr>
          <p:nvPr/>
        </p:nvPicPr>
        <p:blipFill>
          <a:blip r:embed="rId2">
            <a:extLst>
              <a:ext uri="{28A0092B-C50C-407E-A947-70E740481C1C}">
                <a14:useLocalDpi xmlns:a14="http://schemas.microsoft.com/office/drawing/2010/main" val="0"/>
              </a:ext>
            </a:extLst>
          </a:blip>
          <a:srcRect t="13660" b="13660"/>
          <a:stretch/>
        </p:blipFill>
        <p:spPr>
          <a:xfrm>
            <a:off x="503851" y="192982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Rounded Corners 15">
            <a:extLst>
              <a:ext uri="{FF2B5EF4-FFF2-40B4-BE49-F238E27FC236}">
                <a16:creationId xmlns:a16="http://schemas.microsoft.com/office/drawing/2014/main" id="{0E2B8173-B9AD-4ADA-FEB5-5702B61C144E}"/>
              </a:ext>
            </a:extLst>
          </p:cNvPr>
          <p:cNvSpPr/>
          <p:nvPr/>
        </p:nvSpPr>
        <p:spPr>
          <a:xfrm>
            <a:off x="6077006" y="1929824"/>
            <a:ext cx="5801714" cy="9039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202124"/>
                </a:solidFill>
                <a:latin typeface="Google Sans"/>
              </a:rPr>
              <a:t>DVD &amp; SD Card</a:t>
            </a:r>
            <a:endParaRPr lang="en-US" sz="3200" dirty="0"/>
          </a:p>
        </p:txBody>
      </p:sp>
      <p:sp>
        <p:nvSpPr>
          <p:cNvPr id="15" name="TextBox 14">
            <a:extLst>
              <a:ext uri="{FF2B5EF4-FFF2-40B4-BE49-F238E27FC236}">
                <a16:creationId xmlns:a16="http://schemas.microsoft.com/office/drawing/2014/main" id="{8D02102C-4A87-4B7A-DF92-C384235A7A92}"/>
              </a:ext>
            </a:extLst>
          </p:cNvPr>
          <p:cNvSpPr txBox="1"/>
          <p:nvPr/>
        </p:nvSpPr>
        <p:spPr>
          <a:xfrm>
            <a:off x="6229406" y="3372193"/>
            <a:ext cx="5776096" cy="984885"/>
          </a:xfrm>
          <a:prstGeom prst="rect">
            <a:avLst/>
          </a:prstGeom>
          <a:noFill/>
        </p:spPr>
        <p:txBody>
          <a:bodyPr wrap="square">
            <a:spAutoFit/>
          </a:bodyPr>
          <a:lstStyle/>
          <a:p>
            <a:r>
              <a:rPr lang="en-GB" sz="2000" dirty="0">
                <a:latin typeface="Fredoka" panose="020B0604020202020204" charset="-79"/>
                <a:cs typeface="Fredoka" panose="020B0604020202020204" charset="-79"/>
              </a:rPr>
              <a:t>DVD is a small Storage device .</a:t>
            </a:r>
          </a:p>
          <a:p>
            <a:r>
              <a:rPr lang="en-GB" dirty="0"/>
              <a:t>A single-layer HD-DVD stores up to 15 GB of storage capacity, and a dual-layer disk provides up to 30 GB.</a:t>
            </a:r>
            <a:r>
              <a:rPr lang="en-GB" sz="2000" dirty="0">
                <a:latin typeface="Fredoka" panose="020B0604020202020204" charset="-79"/>
                <a:cs typeface="Fredoka" panose="020B0604020202020204" charset="-79"/>
              </a:rPr>
              <a:t>. </a:t>
            </a:r>
          </a:p>
        </p:txBody>
      </p:sp>
      <p:sp>
        <p:nvSpPr>
          <p:cNvPr id="2" name="TextBox 1">
            <a:extLst>
              <a:ext uri="{FF2B5EF4-FFF2-40B4-BE49-F238E27FC236}">
                <a16:creationId xmlns:a16="http://schemas.microsoft.com/office/drawing/2014/main" id="{0FF24337-8D8A-5AFE-46C8-18E6B0517E8A}"/>
              </a:ext>
            </a:extLst>
          </p:cNvPr>
          <p:cNvSpPr txBox="1"/>
          <p:nvPr/>
        </p:nvSpPr>
        <p:spPr>
          <a:xfrm>
            <a:off x="6096056" y="3048343"/>
            <a:ext cx="5776096" cy="2246769"/>
          </a:xfrm>
          <a:prstGeom prst="rect">
            <a:avLst/>
          </a:prstGeom>
          <a:noFill/>
        </p:spPr>
        <p:txBody>
          <a:bodyPr wrap="square">
            <a:spAutoFit/>
          </a:bodyPr>
          <a:lstStyle/>
          <a:p>
            <a:r>
              <a:rPr lang="en-GB" sz="2000" dirty="0">
                <a:latin typeface="Fredoka" panose="020B0604020202020204" charset="-79"/>
                <a:cs typeface="Fredoka" panose="020B0604020202020204" charset="-79"/>
              </a:rPr>
              <a:t>SD card is also a small storage device.</a:t>
            </a:r>
          </a:p>
          <a:p>
            <a:r>
              <a:rPr lang="en-GB" sz="2000" dirty="0">
                <a:latin typeface="Fredoka" panose="020B0604020202020204" charset="-79"/>
                <a:cs typeface="Fredoka" panose="020B0604020202020204" charset="-79"/>
              </a:rPr>
              <a:t>Type	 Capacity</a:t>
            </a:r>
          </a:p>
          <a:p>
            <a:r>
              <a:rPr lang="en-GB" sz="2000" dirty="0">
                <a:latin typeface="Fredoka" panose="020B0604020202020204" charset="-79"/>
                <a:cs typeface="Fredoka" panose="020B0604020202020204" charset="-79"/>
              </a:rPr>
              <a:t>SD	2GB and under</a:t>
            </a:r>
          </a:p>
          <a:p>
            <a:r>
              <a:rPr lang="en-GB" sz="2000" dirty="0">
                <a:latin typeface="Fredoka" panose="020B0604020202020204" charset="-79"/>
                <a:cs typeface="Fredoka" panose="020B0604020202020204" charset="-79"/>
              </a:rPr>
              <a:t>SDHC	More than 2GB, up to 32GB</a:t>
            </a:r>
          </a:p>
          <a:p>
            <a:r>
              <a:rPr lang="en-GB" sz="2000" dirty="0">
                <a:latin typeface="Fredoka" panose="020B0604020202020204" charset="-79"/>
                <a:cs typeface="Fredoka" panose="020B0604020202020204" charset="-79"/>
              </a:rPr>
              <a:t>SDXC	More than 32GB, up to 2TB</a:t>
            </a:r>
          </a:p>
          <a:p>
            <a:r>
              <a:rPr lang="en-GB" sz="2000" dirty="0">
                <a:latin typeface="Fredoka" panose="020B0604020202020204" charset="-79"/>
                <a:cs typeface="Fredoka" panose="020B0604020202020204" charset="-79"/>
              </a:rPr>
              <a:t>SDUC	More than 2TB, up to 128TB</a:t>
            </a:r>
          </a:p>
          <a:p>
            <a:endParaRPr lang="en-GB" sz="2000" dirty="0">
              <a:latin typeface="Fredoka" panose="020B0604020202020204" charset="-79"/>
              <a:cs typeface="Fredoka" panose="020B0604020202020204" charset="-79"/>
            </a:endParaRPr>
          </a:p>
        </p:txBody>
      </p:sp>
      <p:pic>
        <p:nvPicPr>
          <p:cNvPr id="10" name="Picture 9">
            <a:extLst>
              <a:ext uri="{FF2B5EF4-FFF2-40B4-BE49-F238E27FC236}">
                <a16:creationId xmlns:a16="http://schemas.microsoft.com/office/drawing/2014/main" id="{8B175D40-07D1-611A-D6D3-FD7590C3AB91}"/>
              </a:ext>
            </a:extLst>
          </p:cNvPr>
          <p:cNvPicPr>
            <a:picLocks noChangeAspect="1"/>
          </p:cNvPicPr>
          <p:nvPr/>
        </p:nvPicPr>
        <p:blipFill rotWithShape="1">
          <a:blip r:embed="rId3">
            <a:extLst>
              <a:ext uri="{28A0092B-C50C-407E-A947-70E740481C1C}">
                <a14:useLocalDpi xmlns:a14="http://schemas.microsoft.com/office/drawing/2010/main" val="0"/>
              </a:ext>
            </a:extLst>
          </a:blip>
          <a:srcRect l="17188" t="20556" r="15152" b="22789"/>
          <a:stretch/>
        </p:blipFill>
        <p:spPr>
          <a:xfrm>
            <a:off x="722529" y="2063263"/>
            <a:ext cx="3596994" cy="388541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50818389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5" grpId="0"/>
      <p:bldP spid="15" grpId="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20000"/>
          </a:bodyPr>
          <a:lstStyle/>
          <a:p>
            <a:r>
              <a:rPr lang="en-GB" sz="5400" b="1" i="0" dirty="0">
                <a:solidFill>
                  <a:srgbClr val="374151"/>
                </a:solidFill>
                <a:effectLst/>
                <a:latin typeface="Söhne"/>
              </a:rPr>
              <a:t>Why not floppy disk and why SSD?</a:t>
            </a:r>
            <a:endParaRPr lang="ko-KR" altLang="en-US" sz="5400" b="1" dirty="0">
              <a:solidFill>
                <a:schemeClr val="tx1">
                  <a:lumMod val="85000"/>
                  <a:lumOff val="15000"/>
                </a:schemeClr>
              </a:solidFill>
              <a:cs typeface="Arial" pitchFamily="34" charset="0"/>
            </a:endParaRPr>
          </a:p>
        </p:txBody>
      </p:sp>
      <p:grpSp>
        <p:nvGrpSpPr>
          <p:cNvPr id="3" name="그룹 2">
            <a:extLst>
              <a:ext uri="{FF2B5EF4-FFF2-40B4-BE49-F238E27FC236}">
                <a16:creationId xmlns:a16="http://schemas.microsoft.com/office/drawing/2014/main" id="{5FBA8796-4DD2-401F-B3CF-00D017628A38}"/>
              </a:ext>
            </a:extLst>
          </p:cNvPr>
          <p:cNvGrpSpPr/>
          <p:nvPr/>
        </p:nvGrpSpPr>
        <p:grpSpPr>
          <a:xfrm>
            <a:off x="5734050" y="2486637"/>
            <a:ext cx="1422898" cy="2542563"/>
            <a:chOff x="5063146" y="2486637"/>
            <a:chExt cx="2093802" cy="3477515"/>
          </a:xfrm>
          <a:solidFill>
            <a:schemeClr val="accent4"/>
          </a:solidFill>
        </p:grpSpPr>
        <p:sp>
          <p:nvSpPr>
            <p:cNvPr id="4" name="Freeform: Shape 12">
              <a:extLst>
                <a:ext uri="{FF2B5EF4-FFF2-40B4-BE49-F238E27FC236}">
                  <a16:creationId xmlns:a16="http://schemas.microsoft.com/office/drawing/2014/main" id="{2F4918DC-69C2-4A6C-B7D0-E95EA732AB6A}"/>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7EC6C083-F9B6-42FA-B8DC-85285CDD777D}"/>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785E4FF2-F791-45DC-9AA3-CD80921A7DA7}"/>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7" name="Freeform: Shape 15">
              <a:extLst>
                <a:ext uri="{FF2B5EF4-FFF2-40B4-BE49-F238E27FC236}">
                  <a16:creationId xmlns:a16="http://schemas.microsoft.com/office/drawing/2014/main" id="{CF73ED39-9DA5-402A-94F4-181C0EE3258D}"/>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8" name="Freeform: Shape 16">
              <a:extLst>
                <a:ext uri="{FF2B5EF4-FFF2-40B4-BE49-F238E27FC236}">
                  <a16:creationId xmlns:a16="http://schemas.microsoft.com/office/drawing/2014/main" id="{6156B19B-F11E-4481-B026-660BE2E388C8}"/>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9" name="Freeform: Shape 17">
              <a:extLst>
                <a:ext uri="{FF2B5EF4-FFF2-40B4-BE49-F238E27FC236}">
                  <a16:creationId xmlns:a16="http://schemas.microsoft.com/office/drawing/2014/main" id="{FF3C7DA7-EB0F-44B8-B3E7-8D8D837B798F}"/>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0" name="Freeform: Shape 18">
              <a:extLst>
                <a:ext uri="{FF2B5EF4-FFF2-40B4-BE49-F238E27FC236}">
                  <a16:creationId xmlns:a16="http://schemas.microsoft.com/office/drawing/2014/main" id="{737535C9-4FEF-45A2-B4A1-F0EF2D222F20}"/>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11" name="Freeform: Shape 19">
              <a:extLst>
                <a:ext uri="{FF2B5EF4-FFF2-40B4-BE49-F238E27FC236}">
                  <a16:creationId xmlns:a16="http://schemas.microsoft.com/office/drawing/2014/main" id="{5B2B192F-73E2-4721-950C-44BD562244CC}"/>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0B78F294-0523-4B01-A6CA-EF60A9E8B573}"/>
              </a:ext>
            </a:extLst>
          </p:cNvPr>
          <p:cNvSpPr txBox="1"/>
          <p:nvPr/>
        </p:nvSpPr>
        <p:spPr>
          <a:xfrm>
            <a:off x="753909" y="2148245"/>
            <a:ext cx="4309237" cy="3046988"/>
          </a:xfrm>
          <a:prstGeom prst="rect">
            <a:avLst/>
          </a:prstGeom>
          <a:noFill/>
        </p:spPr>
        <p:txBody>
          <a:bodyPr wrap="square" rtlCol="0">
            <a:spAutoFit/>
          </a:bodyPr>
          <a:lstStyle/>
          <a:p>
            <a:pPr algn="just">
              <a:buFont typeface="Arial" panose="020B0604020202020204" pitchFamily="34" charset="0"/>
              <a:buChar char="•"/>
            </a:pPr>
            <a:r>
              <a:rPr lang="en-GB" sz="1600" b="0" i="0" dirty="0">
                <a:solidFill>
                  <a:srgbClr val="222222"/>
                </a:solidFill>
                <a:effectLst/>
                <a:latin typeface="arial" panose="020B0604020202020204" pitchFamily="34" charset="0"/>
              </a:rPr>
              <a:t>Easy to be damaged</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The access time of floppy disk low</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They have to handle more carefully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Floppies can get affected by heat</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Small storage capacity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Also limited capacity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Many new computers don't have any floppy disk drive</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Data can be erased if the disk comes into contact with a magnetic field side</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Slow to access and retrieve data when compared to a hard-disk device</a:t>
            </a:r>
            <a:endParaRPr lang="en-GB" sz="1600" b="0" i="0" dirty="0">
              <a:solidFill>
                <a:srgbClr val="222222"/>
              </a:solidFill>
              <a:effectLst/>
              <a:latin typeface="Arial" panose="020B0604020202020204" pitchFamily="34" charset="0"/>
            </a:endParaRPr>
          </a:p>
        </p:txBody>
      </p:sp>
      <p:grpSp>
        <p:nvGrpSpPr>
          <p:cNvPr id="21" name="Group 29">
            <a:extLst>
              <a:ext uri="{FF2B5EF4-FFF2-40B4-BE49-F238E27FC236}">
                <a16:creationId xmlns:a16="http://schemas.microsoft.com/office/drawing/2014/main" id="{6FC985E6-85BE-43A2-935C-A72D43EC01CC}"/>
              </a:ext>
            </a:extLst>
          </p:cNvPr>
          <p:cNvGrpSpPr/>
          <p:nvPr/>
        </p:nvGrpSpPr>
        <p:grpSpPr>
          <a:xfrm>
            <a:off x="7721998" y="3674037"/>
            <a:ext cx="3890657" cy="2833390"/>
            <a:chOff x="753909" y="1561624"/>
            <a:chExt cx="3890657" cy="2833390"/>
          </a:xfrm>
        </p:grpSpPr>
        <p:sp>
          <p:nvSpPr>
            <p:cNvPr id="22" name="TextBox 21">
              <a:extLst>
                <a:ext uri="{FF2B5EF4-FFF2-40B4-BE49-F238E27FC236}">
                  <a16:creationId xmlns:a16="http://schemas.microsoft.com/office/drawing/2014/main" id="{A3ECBA86-E983-4217-94B0-262C4CC64F29}"/>
                </a:ext>
              </a:extLst>
            </p:cNvPr>
            <p:cNvSpPr txBox="1"/>
            <p:nvPr/>
          </p:nvSpPr>
          <p:spPr>
            <a:xfrm>
              <a:off x="753909" y="1561624"/>
              <a:ext cx="2031417" cy="519351"/>
            </a:xfrm>
            <a:prstGeom prst="roundRect">
              <a:avLst>
                <a:gd name="adj" fmla="val 50000"/>
              </a:avLst>
            </a:prstGeom>
            <a:solidFill>
              <a:schemeClr val="accent2"/>
            </a:solidFill>
          </p:spPr>
          <p:txBody>
            <a:bodyPr wrap="square" rtlCol="0" anchor="ctr">
              <a:spAutoFit/>
            </a:bodyPr>
            <a:lstStyle/>
            <a:p>
              <a:r>
                <a:rPr lang="en-US" altLang="ko-KR" b="1" dirty="0">
                  <a:cs typeface="Arial" pitchFamily="34" charset="0"/>
                </a:rPr>
                <a:t>          SSD</a:t>
              </a:r>
              <a:endParaRPr lang="ko-KR" altLang="en-US" b="1" dirty="0">
                <a:cs typeface="Arial" pitchFamily="34" charset="0"/>
              </a:endParaRPr>
            </a:p>
          </p:txBody>
        </p:sp>
        <p:sp>
          <p:nvSpPr>
            <p:cNvPr id="23" name="TextBox 22">
              <a:extLst>
                <a:ext uri="{FF2B5EF4-FFF2-40B4-BE49-F238E27FC236}">
                  <a16:creationId xmlns:a16="http://schemas.microsoft.com/office/drawing/2014/main" id="{AD19B956-5800-4172-B280-593BAAA45C00}"/>
                </a:ext>
              </a:extLst>
            </p:cNvPr>
            <p:cNvSpPr txBox="1"/>
            <p:nvPr/>
          </p:nvSpPr>
          <p:spPr>
            <a:xfrm>
              <a:off x="753909" y="2148245"/>
              <a:ext cx="3890657" cy="2246769"/>
            </a:xfrm>
            <a:prstGeom prst="rect">
              <a:avLst/>
            </a:prstGeom>
            <a:noFill/>
          </p:spPr>
          <p:txBody>
            <a:bodyPr wrap="square" rtlCol="0">
              <a:spAutoFit/>
            </a:bodyPr>
            <a:lstStyle/>
            <a:p>
              <a:r>
                <a:rPr lang="en-GB" sz="2000" b="0" i="0" dirty="0">
                  <a:solidFill>
                    <a:srgbClr val="202124"/>
                  </a:solidFill>
                  <a:effectLst/>
                  <a:latin typeface="Google Sans"/>
                </a:rPr>
                <a:t>Solid State Drive. </a:t>
              </a:r>
            </a:p>
            <a:p>
              <a:r>
                <a:rPr lang="en-GB" sz="2000" b="0" i="0" dirty="0">
                  <a:solidFill>
                    <a:srgbClr val="202124"/>
                  </a:solidFill>
                  <a:effectLst/>
                  <a:latin typeface="Google Sans"/>
                </a:rPr>
                <a:t>Speed. </a:t>
              </a:r>
            </a:p>
            <a:p>
              <a:r>
                <a:rPr lang="en-GB" sz="2000" b="0" i="0" dirty="0">
                  <a:solidFill>
                    <a:srgbClr val="202124"/>
                  </a:solidFill>
                  <a:effectLst/>
                  <a:latin typeface="Google Sans"/>
                </a:rPr>
                <a:t>Form Factor. </a:t>
              </a:r>
            </a:p>
            <a:p>
              <a:r>
                <a:rPr lang="en-GB" sz="2000" b="0" i="0" dirty="0">
                  <a:solidFill>
                    <a:srgbClr val="202124"/>
                  </a:solidFill>
                  <a:effectLst/>
                  <a:latin typeface="Google Sans"/>
                </a:rPr>
                <a:t>Lower Power. </a:t>
              </a:r>
            </a:p>
            <a:p>
              <a:r>
                <a:rPr lang="en-GB" sz="2000" b="0" i="0" dirty="0">
                  <a:solidFill>
                    <a:srgbClr val="202124"/>
                  </a:solidFill>
                  <a:effectLst/>
                  <a:latin typeface="Google Sans"/>
                </a:rPr>
                <a:t>Durability. </a:t>
              </a:r>
            </a:p>
            <a:p>
              <a:r>
                <a:rPr lang="en-GB" sz="2000" b="0" i="0" dirty="0">
                  <a:solidFill>
                    <a:srgbClr val="202124"/>
                  </a:solidFill>
                  <a:effectLst/>
                  <a:latin typeface="Google Sans"/>
                </a:rPr>
                <a:t>Support and future proof. </a:t>
              </a:r>
            </a:p>
            <a:p>
              <a:r>
                <a:rPr lang="en-GB" sz="2000" b="0" i="0" dirty="0">
                  <a:solidFill>
                    <a:srgbClr val="202124"/>
                  </a:solidFill>
                  <a:effectLst/>
                  <a:latin typeface="Google Sans"/>
                </a:rPr>
                <a:t>Noise Free.</a:t>
              </a:r>
              <a:endParaRPr lang="ko-KR" altLang="en-US" sz="2000" dirty="0">
                <a:solidFill>
                  <a:schemeClr val="tx1">
                    <a:lumMod val="65000"/>
                    <a:lumOff val="35000"/>
                  </a:schemeClr>
                </a:solidFill>
                <a:cs typeface="Arial" pitchFamily="34" charset="0"/>
              </a:endParaRPr>
            </a:p>
          </p:txBody>
        </p:sp>
      </p:grpSp>
      <p:sp>
        <p:nvSpPr>
          <p:cNvPr id="25" name="TextBox 24">
            <a:extLst>
              <a:ext uri="{FF2B5EF4-FFF2-40B4-BE49-F238E27FC236}">
                <a16:creationId xmlns:a16="http://schemas.microsoft.com/office/drawing/2014/main" id="{086F7888-4F79-D2D8-D392-D2C87DAD6A91}"/>
              </a:ext>
            </a:extLst>
          </p:cNvPr>
          <p:cNvSpPr txBox="1"/>
          <p:nvPr/>
        </p:nvSpPr>
        <p:spPr>
          <a:xfrm>
            <a:off x="753909" y="1348713"/>
            <a:ext cx="2031417" cy="519351"/>
          </a:xfrm>
          <a:prstGeom prst="roundRect">
            <a:avLst>
              <a:gd name="adj" fmla="val 50000"/>
            </a:avLst>
          </a:prstGeom>
          <a:solidFill>
            <a:schemeClr val="accent2"/>
          </a:solidFill>
        </p:spPr>
        <p:txBody>
          <a:bodyPr wrap="square" rtlCol="0" anchor="ctr">
            <a:spAutoFit/>
          </a:bodyPr>
          <a:lstStyle/>
          <a:p>
            <a:r>
              <a:rPr lang="en-US" altLang="ko-KR" b="1" dirty="0">
                <a:cs typeface="Arial" pitchFamily="34" charset="0"/>
              </a:rPr>
              <a:t>Floppy Disk</a:t>
            </a:r>
            <a:endParaRPr lang="ko-KR" altLang="en-US" b="1" dirty="0">
              <a:cs typeface="Arial" pitchFamily="34" charset="0"/>
            </a:endParaRPr>
          </a:p>
        </p:txBody>
      </p:sp>
    </p:spTree>
    <p:extLst>
      <p:ext uri="{BB962C8B-B14F-4D97-AF65-F5344CB8AC3E}">
        <p14:creationId xmlns:p14="http://schemas.microsoft.com/office/powerpoint/2010/main" val="38272960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80">
                                          <p:stCondLst>
                                            <p:cond delay="0"/>
                                          </p:stCondLst>
                                        </p:cTn>
                                        <p:tgtEl>
                                          <p:spTgt spid="17"/>
                                        </p:tgtEl>
                                      </p:cBhvr>
                                    </p:animEffect>
                                    <p:anim calcmode="lin" valueType="num">
                                      <p:cBhvr>
                                        <p:cTn id="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9" dur="26">
                                          <p:stCondLst>
                                            <p:cond delay="650"/>
                                          </p:stCondLst>
                                        </p:cTn>
                                        <p:tgtEl>
                                          <p:spTgt spid="17"/>
                                        </p:tgtEl>
                                      </p:cBhvr>
                                      <p:to x="100000" y="60000"/>
                                    </p:animScale>
                                    <p:animScale>
                                      <p:cBhvr>
                                        <p:cTn id="20" dur="166" decel="50000">
                                          <p:stCondLst>
                                            <p:cond delay="676"/>
                                          </p:stCondLst>
                                        </p:cTn>
                                        <p:tgtEl>
                                          <p:spTgt spid="17"/>
                                        </p:tgtEl>
                                      </p:cBhvr>
                                      <p:to x="100000" y="100000"/>
                                    </p:animScale>
                                    <p:animScale>
                                      <p:cBhvr>
                                        <p:cTn id="21" dur="26">
                                          <p:stCondLst>
                                            <p:cond delay="1312"/>
                                          </p:stCondLst>
                                        </p:cTn>
                                        <p:tgtEl>
                                          <p:spTgt spid="17"/>
                                        </p:tgtEl>
                                      </p:cBhvr>
                                      <p:to x="100000" y="80000"/>
                                    </p:animScale>
                                    <p:animScale>
                                      <p:cBhvr>
                                        <p:cTn id="22" dur="166" decel="50000">
                                          <p:stCondLst>
                                            <p:cond delay="1338"/>
                                          </p:stCondLst>
                                        </p:cTn>
                                        <p:tgtEl>
                                          <p:spTgt spid="17"/>
                                        </p:tgtEl>
                                      </p:cBhvr>
                                      <p:to x="100000" y="100000"/>
                                    </p:animScale>
                                    <p:animScale>
                                      <p:cBhvr>
                                        <p:cTn id="23" dur="26">
                                          <p:stCondLst>
                                            <p:cond delay="1642"/>
                                          </p:stCondLst>
                                        </p:cTn>
                                        <p:tgtEl>
                                          <p:spTgt spid="17"/>
                                        </p:tgtEl>
                                      </p:cBhvr>
                                      <p:to x="100000" y="90000"/>
                                    </p:animScale>
                                    <p:animScale>
                                      <p:cBhvr>
                                        <p:cTn id="24" dur="166" decel="50000">
                                          <p:stCondLst>
                                            <p:cond delay="1668"/>
                                          </p:stCondLst>
                                        </p:cTn>
                                        <p:tgtEl>
                                          <p:spTgt spid="17"/>
                                        </p:tgtEl>
                                      </p:cBhvr>
                                      <p:to x="100000" y="100000"/>
                                    </p:animScale>
                                    <p:animScale>
                                      <p:cBhvr>
                                        <p:cTn id="25" dur="26">
                                          <p:stCondLst>
                                            <p:cond delay="1808"/>
                                          </p:stCondLst>
                                        </p:cTn>
                                        <p:tgtEl>
                                          <p:spTgt spid="17"/>
                                        </p:tgtEl>
                                      </p:cBhvr>
                                      <p:to x="100000" y="95000"/>
                                    </p:animScale>
                                    <p:animScale>
                                      <p:cBhvr>
                                        <p:cTn id="26" dur="166" decel="50000">
                                          <p:stCondLst>
                                            <p:cond delay="1834"/>
                                          </p:stCondLst>
                                        </p:cTn>
                                        <p:tgtEl>
                                          <p:spTgt spid="17"/>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E5CF3A-FCEE-A616-FD2C-695531C4E366}"/>
              </a:ext>
            </a:extLst>
          </p:cNvPr>
          <p:cNvSpPr txBox="1"/>
          <p:nvPr/>
        </p:nvSpPr>
        <p:spPr>
          <a:xfrm>
            <a:off x="1116705" y="591851"/>
            <a:ext cx="9617401" cy="646331"/>
          </a:xfrm>
          <a:prstGeom prst="rect">
            <a:avLst/>
          </a:prstGeom>
          <a:noFill/>
        </p:spPr>
        <p:txBody>
          <a:bodyPr wrap="square" rtlCol="0">
            <a:spAutoFit/>
          </a:bodyPr>
          <a:lstStyle/>
          <a:p>
            <a:pPr algn="ctr"/>
            <a:r>
              <a:rPr lang="en-GB" sz="3600" b="1" dirty="0">
                <a:latin typeface="Fredoka" panose="020B0604020202020204" charset="-79"/>
                <a:cs typeface="Fredoka" panose="020B0604020202020204" charset="-79"/>
              </a:rPr>
              <a:t>Compare between RAM and Cloud Server</a:t>
            </a:r>
            <a:endParaRPr lang="en-US" sz="3600" b="1" dirty="0">
              <a:latin typeface="Fredoka" panose="020B0604020202020204" charset="-79"/>
              <a:cs typeface="Fredoka" panose="020B0604020202020204" charset="-79"/>
            </a:endParaRPr>
          </a:p>
        </p:txBody>
      </p:sp>
      <p:sp>
        <p:nvSpPr>
          <p:cNvPr id="2" name="TextBox 1">
            <a:extLst>
              <a:ext uri="{FF2B5EF4-FFF2-40B4-BE49-F238E27FC236}">
                <a16:creationId xmlns:a16="http://schemas.microsoft.com/office/drawing/2014/main" id="{2FA2A0D9-4DC0-E63B-2B3C-642EE72CA992}"/>
              </a:ext>
            </a:extLst>
          </p:cNvPr>
          <p:cNvSpPr txBox="1"/>
          <p:nvPr/>
        </p:nvSpPr>
        <p:spPr>
          <a:xfrm>
            <a:off x="962468" y="1346811"/>
            <a:ext cx="4153359" cy="2893100"/>
          </a:xfrm>
          <a:prstGeom prst="rect">
            <a:avLst/>
          </a:prstGeom>
          <a:noFill/>
        </p:spPr>
        <p:txBody>
          <a:bodyPr wrap="square" rtlCol="0">
            <a:spAutoFit/>
          </a:bodyPr>
          <a:lstStyle/>
          <a:p>
            <a:r>
              <a:rPr lang="en-US" sz="2000" b="1" dirty="0">
                <a:effectLst/>
                <a:latin typeface="Arial Black" panose="020B0A04020102020204" pitchFamily="34" charset="0"/>
              </a:rPr>
              <a:t>RAM Optimization:</a:t>
            </a:r>
            <a:endParaRPr lang="en-US" sz="2000" b="1" dirty="0">
              <a:latin typeface="Arial Black" panose="020B0A04020102020204" pitchFamily="34" charset="0"/>
            </a:endParaRPr>
          </a:p>
          <a:p>
            <a:r>
              <a:rPr lang="en-US" dirty="0">
                <a:effectLst/>
              </a:rPr>
              <a:t>1. Close unnecessary applications and processes to free up memory.</a:t>
            </a:r>
            <a:endParaRPr lang="en-US" dirty="0"/>
          </a:p>
          <a:p>
            <a:r>
              <a:rPr lang="en-US" dirty="0">
                <a:effectLst/>
              </a:rPr>
              <a:t>2. Upgrade RAM to increase the amount of available memory.</a:t>
            </a:r>
            <a:endParaRPr lang="en-US" dirty="0"/>
          </a:p>
          <a:p>
            <a:r>
              <a:rPr lang="en-US" dirty="0">
                <a:effectLst/>
              </a:rPr>
              <a:t>3. Use a memory management tool to optimize RAM usage.</a:t>
            </a:r>
            <a:endParaRPr lang="en-US" dirty="0"/>
          </a:p>
          <a:p>
            <a:r>
              <a:rPr lang="en-US" dirty="0">
                <a:effectLst/>
              </a:rPr>
              <a:t>4. Consider using compression techniques to reduce memory usage.</a:t>
            </a:r>
            <a:endParaRPr lang="en-US" dirty="0"/>
          </a:p>
          <a:p>
            <a:endParaRPr lang="en-US" dirty="0"/>
          </a:p>
        </p:txBody>
      </p:sp>
      <p:sp>
        <p:nvSpPr>
          <p:cNvPr id="6" name="TextBox 5">
            <a:extLst>
              <a:ext uri="{FF2B5EF4-FFF2-40B4-BE49-F238E27FC236}">
                <a16:creationId xmlns:a16="http://schemas.microsoft.com/office/drawing/2014/main" id="{369464E9-145D-0635-BAFA-FC1F484C773B}"/>
              </a:ext>
            </a:extLst>
          </p:cNvPr>
          <p:cNvSpPr txBox="1"/>
          <p:nvPr/>
        </p:nvSpPr>
        <p:spPr>
          <a:xfrm>
            <a:off x="8023624" y="1346811"/>
            <a:ext cx="3646583" cy="3477875"/>
          </a:xfrm>
          <a:prstGeom prst="rect">
            <a:avLst/>
          </a:prstGeom>
          <a:noFill/>
        </p:spPr>
        <p:txBody>
          <a:bodyPr wrap="square" rtlCol="0">
            <a:spAutoFit/>
          </a:bodyPr>
          <a:lstStyle/>
          <a:p>
            <a:r>
              <a:rPr lang="en-US" sz="2000" b="1" dirty="0">
                <a:effectLst/>
                <a:latin typeface="Arial Black" panose="020B0A04020102020204" pitchFamily="34" charset="0"/>
              </a:rPr>
              <a:t>Cloud Server Optimization:</a:t>
            </a:r>
            <a:endParaRPr lang="en-US" sz="2000" b="1" dirty="0">
              <a:latin typeface="Arial Black" panose="020B0A04020102020204" pitchFamily="34" charset="0"/>
            </a:endParaRPr>
          </a:p>
          <a:p>
            <a:r>
              <a:rPr lang="en-US" dirty="0">
                <a:effectLst/>
              </a:rPr>
              <a:t>1. Use auto-scaling to dynamically adjust resources based on demand.</a:t>
            </a:r>
            <a:endParaRPr lang="en-US" dirty="0"/>
          </a:p>
          <a:p>
            <a:r>
              <a:rPr lang="en-US" dirty="0">
                <a:effectLst/>
              </a:rPr>
              <a:t>2. Optimize storage usage by using compression and deduplication techniques.</a:t>
            </a:r>
            <a:endParaRPr lang="en-US" dirty="0"/>
          </a:p>
          <a:p>
            <a:r>
              <a:rPr lang="en-US" dirty="0">
                <a:effectLst/>
              </a:rPr>
              <a:t>3. Use load balancing to distribute traffic evenly across multiple servers.</a:t>
            </a:r>
            <a:endParaRPr lang="en-US" dirty="0"/>
          </a:p>
          <a:p>
            <a:r>
              <a:rPr lang="en-US" dirty="0">
                <a:effectLst/>
              </a:rPr>
              <a:t>4. Monitor server performance and adjust resources as needed.</a:t>
            </a:r>
            <a:endParaRPr lang="en-US" dirty="0"/>
          </a:p>
          <a:p>
            <a:endParaRPr lang="en-US" dirty="0"/>
          </a:p>
        </p:txBody>
      </p:sp>
      <p:pic>
        <p:nvPicPr>
          <p:cNvPr id="8" name="Picture 7" descr="A computer and cloud computing devices&#10;&#10;Description automatically generated">
            <a:extLst>
              <a:ext uri="{FF2B5EF4-FFF2-40B4-BE49-F238E27FC236}">
                <a16:creationId xmlns:a16="http://schemas.microsoft.com/office/drawing/2014/main" id="{2E205510-3296-BF06-1677-B82BAE0A3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76" y="3429428"/>
            <a:ext cx="2597817" cy="2059987"/>
          </a:xfrm>
          <a:prstGeom prst="rect">
            <a:avLst/>
          </a:prstGeom>
        </p:spPr>
      </p:pic>
    </p:spTree>
    <p:extLst>
      <p:ext uri="{BB962C8B-B14F-4D97-AF65-F5344CB8AC3E}">
        <p14:creationId xmlns:p14="http://schemas.microsoft.com/office/powerpoint/2010/main" val="559792702"/>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2105024" y="155259"/>
            <a:ext cx="10086975"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latin typeface="+mj-lt"/>
                <a:cs typeface="Arial" pitchFamily="34" charset="0"/>
              </a:rPr>
              <a:t>Resources</a:t>
            </a:r>
            <a:endParaRPr lang="ko-KR" altLang="en-US" sz="5400" dirty="0">
              <a:solidFill>
                <a:schemeClr val="tx1">
                  <a:lumMod val="75000"/>
                  <a:lumOff val="25000"/>
                </a:schemeClr>
              </a:solidFill>
              <a:latin typeface="+mj-lt"/>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4159145" y="1078589"/>
            <a:ext cx="5202115" cy="0"/>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3662471" y="1315149"/>
            <a:ext cx="7615697" cy="613350"/>
            <a:chOff x="656084" y="3396711"/>
            <a:chExt cx="3746765" cy="613350"/>
          </a:xfrm>
        </p:grpSpPr>
        <p:sp>
          <p:nvSpPr>
            <p:cNvPr id="11" name="TextBox 10">
              <a:extLst>
                <a:ext uri="{FF2B5EF4-FFF2-40B4-BE49-F238E27FC236}">
                  <a16:creationId xmlns:a16="http://schemas.microsoft.com/office/drawing/2014/main" id="{C85DA284-FEBB-4A73-AC4B-A038BAB2804B}"/>
                </a:ext>
              </a:extLst>
            </p:cNvPr>
            <p:cNvSpPr txBox="1"/>
            <p:nvPr/>
          </p:nvSpPr>
          <p:spPr>
            <a:xfrm>
              <a:off x="656084" y="3396711"/>
              <a:ext cx="374676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Information from Website </a:t>
              </a:r>
              <a:endParaRPr lang="ko-KR" altLang="en-US" sz="14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grpSp>
        <p:nvGrpSpPr>
          <p:cNvPr id="2" name="그룹 155">
            <a:extLst>
              <a:ext uri="{FF2B5EF4-FFF2-40B4-BE49-F238E27FC236}">
                <a16:creationId xmlns:a16="http://schemas.microsoft.com/office/drawing/2014/main" id="{58BF3FD5-51F2-69EF-1483-D784870AEC67}"/>
              </a:ext>
            </a:extLst>
          </p:cNvPr>
          <p:cNvGrpSpPr/>
          <p:nvPr/>
        </p:nvGrpSpPr>
        <p:grpSpPr>
          <a:xfrm>
            <a:off x="10566399" y="234049"/>
            <a:ext cx="1044575" cy="1246407"/>
            <a:chOff x="5063146" y="2486637"/>
            <a:chExt cx="2093802" cy="3477515"/>
          </a:xfrm>
          <a:solidFill>
            <a:schemeClr val="accent4"/>
          </a:solidFill>
        </p:grpSpPr>
        <p:sp>
          <p:nvSpPr>
            <p:cNvPr id="4" name="Freeform: Shape 12">
              <a:extLst>
                <a:ext uri="{FF2B5EF4-FFF2-40B4-BE49-F238E27FC236}">
                  <a16:creationId xmlns:a16="http://schemas.microsoft.com/office/drawing/2014/main" id="{3BFE7115-7210-51A8-1BDE-13BFDDA6FA10}"/>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D4C10F11-F52A-32EC-0153-1FD4E7A79D6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95A839DD-1585-B0EB-7CBD-6EB1FDB24375}"/>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FB075-4A77-4E7A-23B4-7CC130139FFE}"/>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B999D6-7236-AC06-3C72-9D5D6FE107A9}"/>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A8C052-693F-BCC9-39D6-17100E1364E2}"/>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966E519-5A2A-40D4-1A78-894012A1DA8E}"/>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E914C0-D6B6-105E-160F-3939D03B866D}"/>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E7B71813-9A95-2698-1552-8469D4C1232A}"/>
              </a:ext>
            </a:extLst>
          </p:cNvPr>
          <p:cNvSpPr txBox="1"/>
          <p:nvPr/>
        </p:nvSpPr>
        <p:spPr>
          <a:xfrm>
            <a:off x="3724275" y="1769158"/>
            <a:ext cx="6096000" cy="3693319"/>
          </a:xfrm>
          <a:prstGeom prst="rect">
            <a:avLst/>
          </a:prstGeom>
          <a:noFill/>
        </p:spPr>
        <p:txBody>
          <a:bodyPr wrap="square">
            <a:spAutoFit/>
          </a:bodyPr>
          <a:lstStyle/>
          <a:p>
            <a:r>
              <a:rPr lang="en-US" dirty="0">
                <a:solidFill>
                  <a:schemeClr val="tx2">
                    <a:lumMod val="60000"/>
                    <a:lumOff val="40000"/>
                  </a:schemeClr>
                </a:solidFill>
              </a:rPr>
              <a:t>https://www.geeksforgeeks.org/what-is-a-storage-device-definition-types-examples/.</a:t>
            </a:r>
          </a:p>
          <a:p>
            <a:endParaRPr lang="en-US" dirty="0">
              <a:solidFill>
                <a:schemeClr val="tx2">
                  <a:lumMod val="60000"/>
                  <a:lumOff val="40000"/>
                </a:schemeClr>
              </a:solidFill>
            </a:endParaRPr>
          </a:p>
          <a:p>
            <a:r>
              <a:rPr lang="en-US" dirty="0">
                <a:solidFill>
                  <a:schemeClr val="tx2">
                    <a:lumMod val="60000"/>
                    <a:lumOff val="40000"/>
                  </a:schemeClr>
                </a:solidFill>
              </a:rPr>
              <a:t>https://www.techtarget.com/searchstorage/definition/HD-DVD#:~:text=A%20standard%20single%2Dsided%2C%20one,provides%20up%20to%2030%20GB.</a:t>
            </a:r>
          </a:p>
          <a:p>
            <a:r>
              <a:rPr lang="en-US" dirty="0">
                <a:solidFill>
                  <a:schemeClr val="tx2">
                    <a:lumMod val="60000"/>
                    <a:lumOff val="40000"/>
                  </a:schemeClr>
                </a:solidFill>
              </a:rPr>
              <a:t>https://www.avast.com/c-what-is-ssd</a:t>
            </a:r>
          </a:p>
          <a:p>
            <a:r>
              <a:rPr lang="en-US" dirty="0">
                <a:solidFill>
                  <a:schemeClr val="tx2">
                    <a:lumMod val="60000"/>
                    <a:lumOff val="40000"/>
                  </a:schemeClr>
                </a:solidFill>
              </a:rPr>
              <a:t>https://www.sciencedirect.com/topics/engineering/floppy-disk</a:t>
            </a:r>
          </a:p>
          <a:p>
            <a:r>
              <a:rPr lang="en-US" dirty="0">
                <a:solidFill>
                  <a:schemeClr val="tx2">
                    <a:lumMod val="60000"/>
                    <a:lumOff val="40000"/>
                  </a:schemeClr>
                </a:solidFill>
              </a:rPr>
              <a:t>https://www.britannica.com/technology/floppy-disk</a:t>
            </a:r>
          </a:p>
          <a:p>
            <a:r>
              <a:rPr lang="en-US" dirty="0">
                <a:solidFill>
                  <a:schemeClr val="tx2">
                    <a:lumMod val="60000"/>
                    <a:lumOff val="40000"/>
                  </a:schemeClr>
                </a:solidFill>
              </a:rPr>
              <a:t>https://www.techtarget.com/searchstorage/definition/RAM-random-access-memory</a:t>
            </a:r>
          </a:p>
          <a:p>
            <a:endParaRPr lang="en-US" dirty="0">
              <a:solidFill>
                <a:schemeClr val="tx2">
                  <a:lumMod val="60000"/>
                  <a:lumOff val="40000"/>
                </a:schemeClr>
              </a:solidFill>
            </a:endParaRPr>
          </a:p>
        </p:txBody>
      </p:sp>
    </p:spTree>
    <p:extLst>
      <p:ext uri="{BB962C8B-B14F-4D97-AF65-F5344CB8AC3E}">
        <p14:creationId xmlns:p14="http://schemas.microsoft.com/office/powerpoint/2010/main" val="39203121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543373" y="652485"/>
            <a:ext cx="10086975"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latin typeface="+mj-lt"/>
                <a:cs typeface="Arial" pitchFamily="34" charset="0"/>
              </a:rPr>
              <a:t>Resources</a:t>
            </a:r>
            <a:endParaRPr lang="ko-KR" altLang="en-US" sz="5400" dirty="0">
              <a:solidFill>
                <a:schemeClr val="tx1">
                  <a:lumMod val="75000"/>
                  <a:lumOff val="25000"/>
                </a:schemeClr>
              </a:solidFill>
              <a:latin typeface="+mj-lt"/>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2838346" y="1691595"/>
            <a:ext cx="5202115" cy="0"/>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2630940" y="2527645"/>
            <a:ext cx="8980035" cy="613350"/>
            <a:chOff x="-15143" y="3396711"/>
            <a:chExt cx="4417992" cy="613350"/>
          </a:xfrm>
        </p:grpSpPr>
        <p:sp>
          <p:nvSpPr>
            <p:cNvPr id="11" name="TextBox 10">
              <a:extLst>
                <a:ext uri="{FF2B5EF4-FFF2-40B4-BE49-F238E27FC236}">
                  <a16:creationId xmlns:a16="http://schemas.microsoft.com/office/drawing/2014/main" id="{C85DA284-FEBB-4A73-AC4B-A038BAB2804B}"/>
                </a:ext>
              </a:extLst>
            </p:cNvPr>
            <p:cNvSpPr txBox="1"/>
            <p:nvPr/>
          </p:nvSpPr>
          <p:spPr>
            <a:xfrm>
              <a:off x="-15143" y="3396711"/>
              <a:ext cx="3746765" cy="400110"/>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Ai Tools  </a:t>
              </a:r>
              <a:endParaRPr lang="ko-KR" altLang="en-US" sz="20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grpSp>
        <p:nvGrpSpPr>
          <p:cNvPr id="2" name="그룹 155">
            <a:extLst>
              <a:ext uri="{FF2B5EF4-FFF2-40B4-BE49-F238E27FC236}">
                <a16:creationId xmlns:a16="http://schemas.microsoft.com/office/drawing/2014/main" id="{58BF3FD5-51F2-69EF-1483-D784870AEC67}"/>
              </a:ext>
            </a:extLst>
          </p:cNvPr>
          <p:cNvGrpSpPr/>
          <p:nvPr/>
        </p:nvGrpSpPr>
        <p:grpSpPr>
          <a:xfrm>
            <a:off x="9876409" y="234049"/>
            <a:ext cx="1734566" cy="2726866"/>
            <a:chOff x="5063146" y="2486637"/>
            <a:chExt cx="2093802" cy="3477515"/>
          </a:xfrm>
          <a:solidFill>
            <a:schemeClr val="accent4"/>
          </a:solidFill>
        </p:grpSpPr>
        <p:sp>
          <p:nvSpPr>
            <p:cNvPr id="4" name="Freeform: Shape 12">
              <a:extLst>
                <a:ext uri="{FF2B5EF4-FFF2-40B4-BE49-F238E27FC236}">
                  <a16:creationId xmlns:a16="http://schemas.microsoft.com/office/drawing/2014/main" id="{3BFE7115-7210-51A8-1BDE-13BFDDA6FA10}"/>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D4C10F11-F52A-32EC-0153-1FD4E7A79D6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95A839DD-1585-B0EB-7CBD-6EB1FDB24375}"/>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FB075-4A77-4E7A-23B4-7CC130139FFE}"/>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B999D6-7236-AC06-3C72-9D5D6FE107A9}"/>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A8C052-693F-BCC9-39D6-17100E1364E2}"/>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966E519-5A2A-40D4-1A78-894012A1DA8E}"/>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E914C0-D6B6-105E-160F-3939D03B866D}"/>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E7B71813-9A95-2698-1552-8469D4C1232A}"/>
              </a:ext>
            </a:extLst>
          </p:cNvPr>
          <p:cNvSpPr txBox="1"/>
          <p:nvPr/>
        </p:nvSpPr>
        <p:spPr>
          <a:xfrm>
            <a:off x="2391403" y="3309315"/>
            <a:ext cx="6096000" cy="2031325"/>
          </a:xfrm>
          <a:prstGeom prst="rect">
            <a:avLst/>
          </a:prstGeom>
          <a:noFill/>
        </p:spPr>
        <p:txBody>
          <a:bodyPr wrap="square">
            <a:spAutoFit/>
          </a:bodyPr>
          <a:lstStyle/>
          <a:p>
            <a:r>
              <a:rPr lang="en-US" dirty="0"/>
              <a:t> 01. Canva Pro .</a:t>
            </a:r>
          </a:p>
          <a:p>
            <a:r>
              <a:rPr lang="en-US" dirty="0"/>
              <a:t> 02. </a:t>
            </a:r>
            <a:r>
              <a:rPr lang="en-US" dirty="0" err="1"/>
              <a:t>Tome.app</a:t>
            </a:r>
            <a:endParaRPr lang="en-US" dirty="0"/>
          </a:p>
          <a:p>
            <a:r>
              <a:rPr lang="en-US" dirty="0"/>
              <a:t> 03. Chat GPT </a:t>
            </a:r>
            <a:r>
              <a:rPr lang="en-US" dirty="0" err="1"/>
              <a:t>Vertion</a:t>
            </a:r>
            <a:r>
              <a:rPr lang="en-US" dirty="0"/>
              <a:t> 3.5</a:t>
            </a:r>
          </a:p>
          <a:p>
            <a:r>
              <a:rPr lang="en-US" dirty="0"/>
              <a:t> 04. </a:t>
            </a:r>
            <a:r>
              <a:rPr lang="en-US" dirty="0" err="1"/>
              <a:t>Gogle</a:t>
            </a:r>
            <a:r>
              <a:rPr lang="en-US" dirty="0"/>
              <a:t> Bird Ai.</a:t>
            </a:r>
          </a:p>
          <a:p>
            <a:r>
              <a:rPr lang="en-US" dirty="0"/>
              <a:t> 05. All PPT Ai.</a:t>
            </a:r>
          </a:p>
          <a:p>
            <a:r>
              <a:rPr lang="en-US" dirty="0"/>
              <a:t> 06. </a:t>
            </a:r>
            <a:r>
              <a:rPr lang="en-US" dirty="0" err="1"/>
              <a:t>Wepic</a:t>
            </a:r>
            <a:r>
              <a:rPr lang="en-US" dirty="0"/>
              <a:t> Ai Presentation maker.</a:t>
            </a:r>
          </a:p>
          <a:p>
            <a:endParaRPr lang="en-US" dirty="0"/>
          </a:p>
        </p:txBody>
      </p:sp>
      <p:sp>
        <p:nvSpPr>
          <p:cNvPr id="7" name="TextBox 6">
            <a:extLst>
              <a:ext uri="{FF2B5EF4-FFF2-40B4-BE49-F238E27FC236}">
                <a16:creationId xmlns:a16="http://schemas.microsoft.com/office/drawing/2014/main" id="{58D705AF-7344-929D-31A2-EBB64F4B1B68}"/>
              </a:ext>
            </a:extLst>
          </p:cNvPr>
          <p:cNvSpPr txBox="1"/>
          <p:nvPr/>
        </p:nvSpPr>
        <p:spPr>
          <a:xfrm>
            <a:off x="7133376" y="3593379"/>
            <a:ext cx="4057521" cy="1200329"/>
          </a:xfrm>
          <a:prstGeom prst="rect">
            <a:avLst/>
          </a:prstGeom>
          <a:noFill/>
        </p:spPr>
        <p:txBody>
          <a:bodyPr wrap="none" rtlCol="0">
            <a:spAutoFit/>
          </a:bodyPr>
          <a:lstStyle/>
          <a:p>
            <a:r>
              <a:rPr lang="en-GB" dirty="0"/>
              <a:t>Software And Editing</a:t>
            </a:r>
          </a:p>
          <a:p>
            <a:endParaRPr lang="en-GB" dirty="0"/>
          </a:p>
          <a:p>
            <a:r>
              <a:rPr lang="en-GB" dirty="0"/>
              <a:t>01.Microsoft </a:t>
            </a:r>
            <a:r>
              <a:rPr lang="en-GB" dirty="0" err="1"/>
              <a:t>Powerpoint</a:t>
            </a:r>
            <a:r>
              <a:rPr lang="en-GB" dirty="0"/>
              <a:t> presentation.</a:t>
            </a:r>
          </a:p>
          <a:p>
            <a:r>
              <a:rPr lang="en-GB" dirty="0"/>
              <a:t>02.Notepad.</a:t>
            </a:r>
            <a:endParaRPr lang="en-US" dirty="0"/>
          </a:p>
        </p:txBody>
      </p:sp>
    </p:spTree>
    <p:extLst>
      <p:ext uri="{BB962C8B-B14F-4D97-AF65-F5344CB8AC3E}">
        <p14:creationId xmlns:p14="http://schemas.microsoft.com/office/powerpoint/2010/main" val="29216202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543373" y="652485"/>
            <a:ext cx="10086975"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latin typeface="+mj-lt"/>
                <a:cs typeface="Arial" pitchFamily="34" charset="0"/>
              </a:rPr>
              <a:t>Resources</a:t>
            </a:r>
            <a:endParaRPr lang="ko-KR" altLang="en-US" sz="5400" dirty="0">
              <a:solidFill>
                <a:schemeClr val="tx1">
                  <a:lumMod val="75000"/>
                  <a:lumOff val="25000"/>
                </a:schemeClr>
              </a:solidFill>
              <a:latin typeface="+mj-lt"/>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2838346" y="1691595"/>
            <a:ext cx="5202115" cy="0"/>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2630940" y="2527645"/>
            <a:ext cx="8980035" cy="613350"/>
            <a:chOff x="-15143" y="3396711"/>
            <a:chExt cx="4417992" cy="613350"/>
          </a:xfrm>
        </p:grpSpPr>
        <p:sp>
          <p:nvSpPr>
            <p:cNvPr id="11" name="TextBox 10">
              <a:extLst>
                <a:ext uri="{FF2B5EF4-FFF2-40B4-BE49-F238E27FC236}">
                  <a16:creationId xmlns:a16="http://schemas.microsoft.com/office/drawing/2014/main" id="{C85DA284-FEBB-4A73-AC4B-A038BAB2804B}"/>
                </a:ext>
              </a:extLst>
            </p:cNvPr>
            <p:cNvSpPr txBox="1"/>
            <p:nvPr/>
          </p:nvSpPr>
          <p:spPr>
            <a:xfrm>
              <a:off x="-15143" y="3396711"/>
              <a:ext cx="3746765" cy="400110"/>
            </a:xfrm>
            <a:prstGeom prst="rect">
              <a:avLst/>
            </a:prstGeom>
            <a:noFill/>
          </p:spPr>
          <p:txBody>
            <a:bodyPr wrap="square" rtlCol="0">
              <a:spAutoFit/>
            </a:bodyPr>
            <a:lstStyle/>
            <a:p>
              <a:pPr algn="ctr"/>
              <a:r>
                <a:rPr lang="en-GB" altLang="ko-KR" sz="2000" b="1" dirty="0">
                  <a:solidFill>
                    <a:schemeClr val="tx1">
                      <a:lumMod val="75000"/>
                      <a:lumOff val="25000"/>
                    </a:schemeClr>
                  </a:solidFill>
                  <a:cs typeface="Arial" pitchFamily="34" charset="0"/>
                </a:rPr>
                <a:t>Image Resources</a:t>
              </a:r>
              <a:endParaRPr lang="ko-KR" altLang="en-US" sz="20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grpSp>
        <p:nvGrpSpPr>
          <p:cNvPr id="2" name="그룹 155">
            <a:extLst>
              <a:ext uri="{FF2B5EF4-FFF2-40B4-BE49-F238E27FC236}">
                <a16:creationId xmlns:a16="http://schemas.microsoft.com/office/drawing/2014/main" id="{58BF3FD5-51F2-69EF-1483-D784870AEC67}"/>
              </a:ext>
            </a:extLst>
          </p:cNvPr>
          <p:cNvGrpSpPr/>
          <p:nvPr/>
        </p:nvGrpSpPr>
        <p:grpSpPr>
          <a:xfrm>
            <a:off x="9876409" y="234049"/>
            <a:ext cx="1734566" cy="2726866"/>
            <a:chOff x="5063146" y="2486637"/>
            <a:chExt cx="2093802" cy="3477515"/>
          </a:xfrm>
          <a:solidFill>
            <a:schemeClr val="accent4"/>
          </a:solidFill>
        </p:grpSpPr>
        <p:sp>
          <p:nvSpPr>
            <p:cNvPr id="4" name="Freeform: Shape 12">
              <a:extLst>
                <a:ext uri="{FF2B5EF4-FFF2-40B4-BE49-F238E27FC236}">
                  <a16:creationId xmlns:a16="http://schemas.microsoft.com/office/drawing/2014/main" id="{3BFE7115-7210-51A8-1BDE-13BFDDA6FA10}"/>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D4C10F11-F52A-32EC-0153-1FD4E7A79D6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95A839DD-1585-B0EB-7CBD-6EB1FDB24375}"/>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FB075-4A77-4E7A-23B4-7CC130139FFE}"/>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B999D6-7236-AC06-3C72-9D5D6FE107A9}"/>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A8C052-693F-BCC9-39D6-17100E1364E2}"/>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966E519-5A2A-40D4-1A78-894012A1DA8E}"/>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E914C0-D6B6-105E-160F-3939D03B866D}"/>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E7B71813-9A95-2698-1552-8469D4C1232A}"/>
              </a:ext>
            </a:extLst>
          </p:cNvPr>
          <p:cNvSpPr txBox="1"/>
          <p:nvPr/>
        </p:nvSpPr>
        <p:spPr>
          <a:xfrm>
            <a:off x="2391403" y="3309315"/>
            <a:ext cx="6096000" cy="2031325"/>
          </a:xfrm>
          <a:prstGeom prst="rect">
            <a:avLst/>
          </a:prstGeom>
          <a:noFill/>
        </p:spPr>
        <p:txBody>
          <a:bodyPr wrap="square">
            <a:spAutoFit/>
          </a:bodyPr>
          <a:lstStyle/>
          <a:p>
            <a:r>
              <a:rPr lang="en-US" dirty="0"/>
              <a:t> 01. Pxels.com</a:t>
            </a:r>
          </a:p>
          <a:p>
            <a:r>
              <a:rPr lang="en-US" dirty="0"/>
              <a:t> 02. pinteret.com</a:t>
            </a:r>
          </a:p>
          <a:p>
            <a:r>
              <a:rPr lang="en-US" dirty="0"/>
              <a:t> 03. Canva pro</a:t>
            </a:r>
          </a:p>
          <a:p>
            <a:r>
              <a:rPr lang="en-US" dirty="0"/>
              <a:t> 04. Microsoft Ai Photo generator</a:t>
            </a:r>
          </a:p>
          <a:p>
            <a:r>
              <a:rPr lang="en-US" dirty="0"/>
              <a:t> 05. Freepic.com</a:t>
            </a:r>
          </a:p>
          <a:p>
            <a:r>
              <a:rPr lang="en-US" dirty="0"/>
              <a:t>  </a:t>
            </a:r>
          </a:p>
          <a:p>
            <a:endParaRPr lang="en-US" dirty="0"/>
          </a:p>
        </p:txBody>
      </p:sp>
      <p:sp>
        <p:nvSpPr>
          <p:cNvPr id="7" name="TextBox 6">
            <a:extLst>
              <a:ext uri="{FF2B5EF4-FFF2-40B4-BE49-F238E27FC236}">
                <a16:creationId xmlns:a16="http://schemas.microsoft.com/office/drawing/2014/main" id="{58D705AF-7344-929D-31A2-EBB64F4B1B68}"/>
              </a:ext>
            </a:extLst>
          </p:cNvPr>
          <p:cNvSpPr txBox="1"/>
          <p:nvPr/>
        </p:nvSpPr>
        <p:spPr>
          <a:xfrm>
            <a:off x="7133376" y="3593379"/>
            <a:ext cx="248786" cy="369332"/>
          </a:xfrm>
          <a:prstGeom prst="rect">
            <a:avLst/>
          </a:prstGeom>
          <a:noFill/>
        </p:spPr>
        <p:txBody>
          <a:bodyPr wrap="none" rtlCol="0">
            <a:spAutoFit/>
          </a:bodyPr>
          <a:lstStyle/>
          <a:p>
            <a:r>
              <a:rPr lang="en-GB" dirty="0"/>
              <a:t> </a:t>
            </a:r>
            <a:endParaRPr lang="en-US" dirty="0"/>
          </a:p>
        </p:txBody>
      </p:sp>
    </p:spTree>
    <p:extLst>
      <p:ext uri="{BB962C8B-B14F-4D97-AF65-F5344CB8AC3E}">
        <p14:creationId xmlns:p14="http://schemas.microsoft.com/office/powerpoint/2010/main" val="18459765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sz="1200"/>
          </a:p>
        </p:txBody>
      </p:sp>
      <p:sp>
        <p:nvSpPr>
          <p:cNvPr id="3" name="Freeform 3"/>
          <p:cNvSpPr/>
          <p:nvPr/>
        </p:nvSpPr>
        <p:spPr>
          <a:xfrm>
            <a:off x="0" y="1"/>
            <a:ext cx="12192000" cy="2848675"/>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sz="1200"/>
          </a:p>
        </p:txBody>
      </p:sp>
      <p:sp>
        <p:nvSpPr>
          <p:cNvPr id="4" name="AutoShape 4"/>
          <p:cNvSpPr/>
          <p:nvPr/>
        </p:nvSpPr>
        <p:spPr>
          <a:xfrm>
            <a:off x="685800" y="6172200"/>
            <a:ext cx="10820400" cy="0"/>
          </a:xfrm>
          <a:prstGeom prst="line">
            <a:avLst/>
          </a:prstGeom>
          <a:ln w="19050" cap="flat">
            <a:solidFill>
              <a:srgbClr val="FFFFFF"/>
            </a:solidFill>
            <a:prstDash val="solid"/>
            <a:headEnd type="none" w="sm" len="sm"/>
            <a:tailEnd type="none" w="sm" len="sm"/>
          </a:ln>
        </p:spPr>
        <p:txBody>
          <a:bodyPr/>
          <a:lstStyle/>
          <a:p>
            <a:endParaRPr lang="en-US" sz="1200"/>
          </a:p>
        </p:txBody>
      </p:sp>
      <p:sp>
        <p:nvSpPr>
          <p:cNvPr id="5" name="TextBox 5"/>
          <p:cNvSpPr txBox="1"/>
          <p:nvPr/>
        </p:nvSpPr>
        <p:spPr>
          <a:xfrm>
            <a:off x="1673468" y="2116932"/>
            <a:ext cx="8845064" cy="2462213"/>
          </a:xfrm>
          <a:prstGeom prst="rect">
            <a:avLst/>
          </a:prstGeom>
        </p:spPr>
        <p:txBody>
          <a:bodyPr lIns="0" tIns="0" rIns="0" bIns="0" rtlCol="0" anchor="t">
            <a:spAutoFit/>
          </a:bodyPr>
          <a:lstStyle/>
          <a:p>
            <a:pPr algn="ctr">
              <a:lnSpc>
                <a:spcPts val="9600"/>
              </a:lnSpc>
            </a:pPr>
            <a:r>
              <a:rPr lang="en-US" sz="8000" dirty="0">
                <a:solidFill>
                  <a:srgbClr val="FFFFFF"/>
                </a:solidFill>
                <a:latin typeface="Mont Bold"/>
              </a:rPr>
              <a:t>Any Questions </a:t>
            </a:r>
          </a:p>
          <a:p>
            <a:pPr algn="ctr">
              <a:lnSpc>
                <a:spcPts val="9600"/>
              </a:lnSpc>
            </a:pPr>
            <a:r>
              <a:rPr lang="en-US" sz="8000" dirty="0">
                <a:solidFill>
                  <a:srgbClr val="FF0000"/>
                </a:solidFill>
                <a:latin typeface="Mont Bold"/>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50B453D-48BE-2BE3-C0C1-82777B9215A3}"/>
              </a:ext>
            </a:extLst>
          </p:cNvPr>
          <p:cNvPicPr>
            <a:picLocks noChangeAspect="1"/>
          </p:cNvPicPr>
          <p:nvPr/>
        </p:nvPicPr>
        <p:blipFill>
          <a:blip r:embed="rId2"/>
          <a:stretch>
            <a:fillRect/>
          </a:stretch>
        </p:blipFill>
        <p:spPr>
          <a:xfrm>
            <a:off x="0" y="261257"/>
            <a:ext cx="12192000" cy="6858000"/>
          </a:xfrm>
          <a:prstGeom prst="rect">
            <a:avLst/>
          </a:prstGeom>
        </p:spPr>
      </p:pic>
      <p:sp>
        <p:nvSpPr>
          <p:cNvPr id="3" name="Rectangle 2">
            <a:extLst>
              <a:ext uri="{FF2B5EF4-FFF2-40B4-BE49-F238E27FC236}">
                <a16:creationId xmlns:a16="http://schemas.microsoft.com/office/drawing/2014/main" id="{94CB97D9-2CD4-87F3-778C-9DC2B0FCD687}"/>
              </a:ext>
            </a:extLst>
          </p:cNvPr>
          <p:cNvSpPr/>
          <p:nvPr/>
        </p:nvSpPr>
        <p:spPr>
          <a:xfrm>
            <a:off x="233304" y="764721"/>
            <a:ext cx="7576457" cy="1625600"/>
          </a:xfrm>
          <a:prstGeom prst="rect">
            <a:avLst/>
          </a:prstGeom>
          <a:solidFill>
            <a:srgbClr val="3FCAE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ct val="100000"/>
              </a:lnSpc>
              <a:spcBef>
                <a:spcPts val="0"/>
              </a:spcBef>
              <a:buFontTx/>
              <a:buNone/>
            </a:pPr>
            <a:r>
              <a:rPr lang="en-GB" sz="9600" dirty="0">
                <a:solidFill>
                  <a:schemeClr val="tx1"/>
                </a:solidFill>
                <a:latin typeface="Posterama" panose="020B0504020200020000" pitchFamily="34" charset="0"/>
                <a:ea typeface="微软雅黑"/>
                <a:cs typeface="Posterama" panose="020B0504020200020000" pitchFamily="34" charset="0"/>
              </a:rPr>
              <a:t>Thank you</a:t>
            </a:r>
            <a:endParaRPr lang="en-US" sz="9600" dirty="0">
              <a:solidFill>
                <a:schemeClr val="tx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1841346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1" nodeType="clickEffect">
                                  <p:stCondLst>
                                    <p:cond delay="0"/>
                                  </p:stCondLst>
                                  <p:childTnLst>
                                    <p:animClr clrSpc="rgb" dir="cw">
                                      <p:cBhvr override="childStyle">
                                        <p:cTn id="13" dur="250" autoRev="1" fill="remove"/>
                                        <p:tgtEl>
                                          <p:spTgt spid="3"/>
                                        </p:tgtEl>
                                        <p:attrNameLst>
                                          <p:attrName>style.color</p:attrName>
                                        </p:attrNameLst>
                                      </p:cBhvr>
                                      <p:to>
                                        <a:schemeClr val="bg1"/>
                                      </p:to>
                                    </p:animClr>
                                    <p:animClr clrSpc="rgb" dir="cw">
                                      <p:cBhvr>
                                        <p:cTn id="14" dur="250" autoRev="1" fill="remove"/>
                                        <p:tgtEl>
                                          <p:spTgt spid="3"/>
                                        </p:tgtEl>
                                        <p:attrNameLst>
                                          <p:attrName>fillcolor</p:attrName>
                                        </p:attrNameLst>
                                      </p:cBhvr>
                                      <p:to>
                                        <a:schemeClr val="bg1"/>
                                      </p:to>
                                    </p:animClr>
                                    <p:set>
                                      <p:cBhvr>
                                        <p:cTn id="15" dur="250" autoRev="1" fill="remove"/>
                                        <p:tgtEl>
                                          <p:spTgt spid="3"/>
                                        </p:tgtEl>
                                        <p:attrNameLst>
                                          <p:attrName>fill.type</p:attrName>
                                        </p:attrNameLst>
                                      </p:cBhvr>
                                      <p:to>
                                        <p:strVal val="solid"/>
                                      </p:to>
                                    </p:set>
                                    <p:set>
                                      <p:cBhvr>
                                        <p:cTn id="16"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48446"/>
            <a:ext cx="11573197" cy="724247"/>
          </a:xfrm>
        </p:spPr>
        <p:txBody>
          <a:bodyPr>
            <a:normAutofit fontScale="92500" lnSpcReduction="20000"/>
          </a:bodyPr>
          <a:lstStyle/>
          <a:p>
            <a:r>
              <a:rPr lang="en-US" dirty="0"/>
              <a:t>Meet My Team</a:t>
            </a:r>
          </a:p>
        </p:txBody>
      </p:sp>
      <p:grpSp>
        <p:nvGrpSpPr>
          <p:cNvPr id="15" name="Group 48">
            <a:extLst>
              <a:ext uri="{FF2B5EF4-FFF2-40B4-BE49-F238E27FC236}">
                <a16:creationId xmlns:a16="http://schemas.microsoft.com/office/drawing/2014/main" id="{3F6EF205-6D39-42B9-82B2-A84FCDE25CE4}"/>
              </a:ext>
            </a:extLst>
          </p:cNvPr>
          <p:cNvGrpSpPr/>
          <p:nvPr/>
        </p:nvGrpSpPr>
        <p:grpSpPr>
          <a:xfrm>
            <a:off x="1219177" y="4846148"/>
            <a:ext cx="2768594" cy="1157614"/>
            <a:chOff x="2551704" y="4141363"/>
            <a:chExt cx="1048285" cy="1157614"/>
          </a:xfrm>
        </p:grpSpPr>
        <p:sp>
          <p:nvSpPr>
            <p:cNvPr id="16" name="TextBox 15">
              <a:extLst>
                <a:ext uri="{FF2B5EF4-FFF2-40B4-BE49-F238E27FC236}">
                  <a16:creationId xmlns:a16="http://schemas.microsoft.com/office/drawing/2014/main" id="{B85C0325-72B5-4C98-811F-CF5A91083ED4}"/>
                </a:ext>
              </a:extLst>
            </p:cNvPr>
            <p:cNvSpPr txBox="1"/>
            <p:nvPr/>
          </p:nvSpPr>
          <p:spPr>
            <a:xfrm>
              <a:off x="2551704" y="4560313"/>
              <a:ext cx="1048285" cy="738664"/>
            </a:xfrm>
            <a:prstGeom prst="rect">
              <a:avLst/>
            </a:prstGeom>
            <a:noFill/>
          </p:spPr>
          <p:txBody>
            <a:bodyPr wrap="square" rtlCol="0">
              <a:spAutoFit/>
            </a:bodyPr>
            <a:lstStyle/>
            <a:p>
              <a:r>
                <a:rPr lang="en-GB" altLang="ko-KR" sz="1400" dirty="0">
                  <a:solidFill>
                    <a:schemeClr val="tx1">
                      <a:lumMod val="75000"/>
                      <a:lumOff val="25000"/>
                    </a:schemeClr>
                  </a:solidFill>
                  <a:cs typeface="Arial" pitchFamily="34" charset="0"/>
                </a:rPr>
                <a:t>    </a:t>
              </a:r>
            </a:p>
            <a:p>
              <a:r>
                <a:rPr lang="en-US" sz="1400" dirty="0">
                  <a:latin typeface="inherit"/>
                </a:rPr>
                <a:t>ID:- </a:t>
              </a:r>
              <a:r>
                <a:rPr lang="en-US" sz="1400" dirty="0">
                  <a:latin typeface="Segoe UI Historic" panose="020B0502040204020203" pitchFamily="34" charset="0"/>
                </a:rPr>
                <a:t>024232000510</a:t>
              </a:r>
              <a:r>
                <a:rPr lang="en-US" sz="1400" dirty="0">
                  <a:latin typeface="inherit"/>
                </a:rPr>
                <a:t>1497</a:t>
              </a:r>
            </a:p>
            <a:p>
              <a:r>
                <a:rPr lang="en-US" sz="1400" dirty="0">
                  <a:latin typeface="inherit"/>
                </a:rPr>
                <a:t>Daffodil International University</a:t>
              </a:r>
            </a:p>
          </p:txBody>
        </p:sp>
        <p:sp>
          <p:nvSpPr>
            <p:cNvPr id="17" name="TextBox 16">
              <a:extLst>
                <a:ext uri="{FF2B5EF4-FFF2-40B4-BE49-F238E27FC236}">
                  <a16:creationId xmlns:a16="http://schemas.microsoft.com/office/drawing/2014/main" id="{35CE018D-E4AA-43D3-80D5-E193BADE839F}"/>
                </a:ext>
              </a:extLst>
            </p:cNvPr>
            <p:cNvSpPr txBox="1"/>
            <p:nvPr/>
          </p:nvSpPr>
          <p:spPr>
            <a:xfrm>
              <a:off x="2551704" y="4141363"/>
              <a:ext cx="927764" cy="476071"/>
            </a:xfrm>
            <a:prstGeom prst="roundRect">
              <a:avLst>
                <a:gd name="adj" fmla="val 50000"/>
              </a:avLst>
            </a:prstGeom>
            <a:solidFill>
              <a:schemeClr val="accent1"/>
            </a:solidFill>
          </p:spPr>
          <p:txBody>
            <a:bodyPr wrap="square" rtlCol="0" anchor="ctr">
              <a:spAutoFit/>
            </a:bodyPr>
            <a:lstStyle/>
            <a:p>
              <a:r>
                <a:rPr lang="en-US" altLang="ko-KR" sz="1600" b="1" dirty="0">
                  <a:latin typeface="Arial" pitchFamily="34" charset="0"/>
                  <a:cs typeface="Arial" pitchFamily="34" charset="0"/>
                </a:rPr>
                <a:t>   </a:t>
              </a:r>
              <a:r>
                <a:rPr lang="en-US" altLang="ko-KR" sz="1600" b="1" dirty="0" err="1">
                  <a:latin typeface="Arial" pitchFamily="34" charset="0"/>
                  <a:cs typeface="Arial" pitchFamily="34" charset="0"/>
                </a:rPr>
                <a:t>Md.Mehedi</a:t>
              </a:r>
              <a:r>
                <a:rPr lang="en-US" altLang="ko-KR" sz="1600" b="1" dirty="0">
                  <a:latin typeface="Arial" pitchFamily="34" charset="0"/>
                  <a:cs typeface="Arial" pitchFamily="34" charset="0"/>
                </a:rPr>
                <a:t> Hasan </a:t>
              </a:r>
              <a:endParaRPr lang="ko-KR" altLang="en-US" sz="1600" b="1" dirty="0">
                <a:latin typeface="Arial" pitchFamily="34" charset="0"/>
                <a:cs typeface="Arial" pitchFamily="34" charset="0"/>
              </a:endParaRPr>
            </a:p>
          </p:txBody>
        </p:sp>
      </p:grpSp>
      <p:grpSp>
        <p:nvGrpSpPr>
          <p:cNvPr id="18" name="Group 51">
            <a:extLst>
              <a:ext uri="{FF2B5EF4-FFF2-40B4-BE49-F238E27FC236}">
                <a16:creationId xmlns:a16="http://schemas.microsoft.com/office/drawing/2014/main" id="{2605D470-5015-4CCC-B138-D4D91312875F}"/>
              </a:ext>
            </a:extLst>
          </p:cNvPr>
          <p:cNvGrpSpPr/>
          <p:nvPr/>
        </p:nvGrpSpPr>
        <p:grpSpPr>
          <a:xfrm>
            <a:off x="4907412" y="4916597"/>
            <a:ext cx="2768596" cy="1135975"/>
            <a:chOff x="2551704" y="4163002"/>
            <a:chExt cx="1048286" cy="1135975"/>
          </a:xfrm>
        </p:grpSpPr>
        <p:sp>
          <p:nvSpPr>
            <p:cNvPr id="19" name="TextBox 18">
              <a:extLst>
                <a:ext uri="{FF2B5EF4-FFF2-40B4-BE49-F238E27FC236}">
                  <a16:creationId xmlns:a16="http://schemas.microsoft.com/office/drawing/2014/main" id="{6834B4DD-CA50-4DD7-88AC-244A9C06335D}"/>
                </a:ext>
              </a:extLst>
            </p:cNvPr>
            <p:cNvSpPr txBox="1"/>
            <p:nvPr/>
          </p:nvSpPr>
          <p:spPr>
            <a:xfrm>
              <a:off x="2551705" y="4560313"/>
              <a:ext cx="1048285" cy="738664"/>
            </a:xfrm>
            <a:prstGeom prst="rect">
              <a:avLst/>
            </a:prstGeom>
            <a:noFill/>
          </p:spPr>
          <p:txBody>
            <a:bodyPr wrap="square" rtlCol="0">
              <a:spAutoFit/>
            </a:bodyPr>
            <a:lstStyle/>
            <a:p>
              <a:r>
                <a:rPr lang="en-GB" altLang="ko-KR" sz="1400" b="1" dirty="0">
                  <a:solidFill>
                    <a:schemeClr val="tx1">
                      <a:lumMod val="75000"/>
                      <a:lumOff val="25000"/>
                    </a:schemeClr>
                  </a:solidFill>
                  <a:cs typeface="Arial" pitchFamily="34" charset="0"/>
                </a:rPr>
                <a:t> </a:t>
              </a:r>
            </a:p>
            <a:p>
              <a:r>
                <a:rPr lang="en-US" sz="1400" b="1" dirty="0">
                  <a:latin typeface="inherit"/>
                </a:rPr>
                <a:t>ID:- </a:t>
              </a:r>
              <a:r>
                <a:rPr lang="en-US" sz="1400" b="1" dirty="0">
                  <a:latin typeface="Segoe UI Historic" panose="020B0502040204020203" pitchFamily="34" charset="0"/>
                </a:rPr>
                <a:t>024232000510</a:t>
              </a:r>
              <a:r>
                <a:rPr lang="en-US" sz="1400" b="1" dirty="0">
                  <a:latin typeface="inherit"/>
                </a:rPr>
                <a:t>1497</a:t>
              </a:r>
            </a:p>
            <a:p>
              <a:r>
                <a:rPr lang="en-US" sz="1400" b="1" dirty="0">
                  <a:latin typeface="inherit"/>
                </a:rPr>
                <a:t>Daffodil International University</a:t>
              </a:r>
              <a:endParaRPr lang="ko-KR" altLang="en-US" sz="1400" b="1" dirty="0">
                <a:solidFill>
                  <a:schemeClr val="tx1">
                    <a:lumMod val="75000"/>
                    <a:lumOff val="25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C09293EE-6765-42D9-99D3-01436931E5D6}"/>
                </a:ext>
              </a:extLst>
            </p:cNvPr>
            <p:cNvSpPr txBox="1"/>
            <p:nvPr/>
          </p:nvSpPr>
          <p:spPr>
            <a:xfrm>
              <a:off x="2551704" y="4163002"/>
              <a:ext cx="926897" cy="432792"/>
            </a:xfrm>
            <a:prstGeom prst="roundRect">
              <a:avLst>
                <a:gd name="adj" fmla="val 50000"/>
              </a:avLst>
            </a:prstGeom>
            <a:solidFill>
              <a:schemeClr val="accent4"/>
            </a:solidFill>
          </p:spPr>
          <p:txBody>
            <a:bodyPr wrap="square" rtlCol="0" anchor="ctr">
              <a:spAutoFit/>
            </a:bodyPr>
            <a:lstStyle/>
            <a:p>
              <a:r>
                <a:rPr lang="en-US" altLang="ko-KR" sz="1400" b="1" dirty="0">
                  <a:solidFill>
                    <a:schemeClr val="bg1"/>
                  </a:solidFill>
                  <a:latin typeface="Arial" pitchFamily="34" charset="0"/>
                  <a:cs typeface="Arial" pitchFamily="34" charset="0"/>
                </a:rPr>
                <a:t>        Shihab Al </a:t>
              </a:r>
              <a:r>
                <a:rPr lang="en-US" altLang="ko-KR" sz="1400" b="1" dirty="0" err="1">
                  <a:solidFill>
                    <a:schemeClr val="bg1"/>
                  </a:solidFill>
                  <a:latin typeface="Arial" pitchFamily="34" charset="0"/>
                  <a:cs typeface="Arial" pitchFamily="34" charset="0"/>
                </a:rPr>
                <a:t>Rabby</a:t>
              </a:r>
              <a:endParaRPr lang="ko-KR" altLang="en-US" sz="1400" b="1" dirty="0">
                <a:solidFill>
                  <a:schemeClr val="bg1"/>
                </a:solidFill>
                <a:latin typeface="Arial" pitchFamily="34" charset="0"/>
                <a:cs typeface="Arial" pitchFamily="34" charset="0"/>
              </a:endParaRPr>
            </a:p>
          </p:txBody>
        </p:sp>
      </p:grpSp>
      <p:grpSp>
        <p:nvGrpSpPr>
          <p:cNvPr id="21" name="Group 54">
            <a:extLst>
              <a:ext uri="{FF2B5EF4-FFF2-40B4-BE49-F238E27FC236}">
                <a16:creationId xmlns:a16="http://schemas.microsoft.com/office/drawing/2014/main" id="{2CA2E5AE-0EA3-4991-A6E6-BE4016930C07}"/>
              </a:ext>
            </a:extLst>
          </p:cNvPr>
          <p:cNvGrpSpPr/>
          <p:nvPr/>
        </p:nvGrpSpPr>
        <p:grpSpPr>
          <a:xfrm>
            <a:off x="8243837" y="4862257"/>
            <a:ext cx="2816402" cy="1408205"/>
            <a:chOff x="2145070" y="3583702"/>
            <a:chExt cx="1076537" cy="1408205"/>
          </a:xfrm>
        </p:grpSpPr>
        <p:sp>
          <p:nvSpPr>
            <p:cNvPr id="22" name="TextBox 21">
              <a:extLst>
                <a:ext uri="{FF2B5EF4-FFF2-40B4-BE49-F238E27FC236}">
                  <a16:creationId xmlns:a16="http://schemas.microsoft.com/office/drawing/2014/main" id="{1A3539A5-EA33-48AD-B802-492EE9F8E78F}"/>
                </a:ext>
              </a:extLst>
            </p:cNvPr>
            <p:cNvSpPr txBox="1"/>
            <p:nvPr/>
          </p:nvSpPr>
          <p:spPr>
            <a:xfrm>
              <a:off x="2163344" y="4037800"/>
              <a:ext cx="1058263" cy="954107"/>
            </a:xfrm>
            <a:prstGeom prst="rect">
              <a:avLst/>
            </a:prstGeom>
            <a:noFill/>
          </p:spPr>
          <p:txBody>
            <a:bodyPr wrap="square" rtlCol="0">
              <a:spAutoFit/>
            </a:bodyPr>
            <a:lstStyle/>
            <a:p>
              <a:endParaRPr lang="en-US" sz="1400" b="1" dirty="0">
                <a:latin typeface="inherit"/>
              </a:endParaRPr>
            </a:p>
            <a:p>
              <a:r>
                <a:rPr lang="en-US" sz="1400" b="1" dirty="0">
                  <a:latin typeface="inherit"/>
                </a:rPr>
                <a:t>ID:- </a:t>
              </a:r>
              <a:r>
                <a:rPr lang="en-US" sz="1400" b="1" dirty="0">
                  <a:latin typeface="Segoe UI Historic" panose="020B0502040204020203" pitchFamily="34" charset="0"/>
                </a:rPr>
                <a:t>02420005101</a:t>
              </a:r>
              <a:r>
                <a:rPr lang="en-US" altLang="ko-KR" sz="1400" dirty="0">
                  <a:solidFill>
                    <a:schemeClr val="tx1">
                      <a:lumMod val="75000"/>
                      <a:lumOff val="25000"/>
                    </a:schemeClr>
                  </a:solidFill>
                  <a:cs typeface="Arial" pitchFamily="34" charset="0"/>
                </a:rPr>
                <a:t>785</a:t>
              </a:r>
              <a:endParaRPr lang="en-US" sz="1400" b="1" dirty="0">
                <a:latin typeface="inherit"/>
              </a:endParaRPr>
            </a:p>
            <a:p>
              <a:r>
                <a:rPr lang="en-US" sz="1400" b="1" dirty="0">
                  <a:latin typeface="inherit"/>
                </a:rPr>
                <a:t>Daffodil International University</a:t>
              </a:r>
              <a:endParaRPr lang="ko-KR" altLang="en-US" sz="1400" b="1" dirty="0">
                <a:solidFill>
                  <a:schemeClr val="tx1">
                    <a:lumMod val="75000"/>
                    <a:lumOff val="25000"/>
                  </a:schemeClr>
                </a:solidFill>
                <a:latin typeface="Arial" pitchFamily="34" charset="0"/>
                <a:cs typeface="Arial" pitchFamily="34" charset="0"/>
              </a:endParaRPr>
            </a:p>
            <a:p>
              <a:endParaRPr lang="ko-KR" altLang="en-US" sz="1400" dirty="0">
                <a:solidFill>
                  <a:schemeClr val="tx1">
                    <a:lumMod val="75000"/>
                    <a:lumOff val="25000"/>
                  </a:schemeClr>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B2ECCEA8-FA89-4917-B533-E3F55B2428C6}"/>
                </a:ext>
              </a:extLst>
            </p:cNvPr>
            <p:cNvSpPr txBox="1"/>
            <p:nvPr/>
          </p:nvSpPr>
          <p:spPr>
            <a:xfrm>
              <a:off x="2145070" y="3583702"/>
              <a:ext cx="935719" cy="432792"/>
            </a:xfrm>
            <a:prstGeom prst="roundRect">
              <a:avLst>
                <a:gd name="adj" fmla="val 50000"/>
              </a:avLst>
            </a:prstGeom>
            <a:solidFill>
              <a:schemeClr val="accent2"/>
            </a:solidFill>
          </p:spPr>
          <p:txBody>
            <a:bodyPr wrap="square" rtlCol="0" anchor="ctr">
              <a:spAutoFit/>
            </a:bodyPr>
            <a:lstStyle/>
            <a:p>
              <a:r>
                <a:rPr lang="en-US" sz="1400" b="1" i="0" dirty="0" err="1">
                  <a:solidFill>
                    <a:srgbClr val="000000"/>
                  </a:solidFill>
                  <a:effectLst/>
                  <a:latin typeface="+mj-lt"/>
                </a:rPr>
                <a:t>Sumaiya</a:t>
              </a:r>
              <a:r>
                <a:rPr lang="en-US" sz="1400" b="1" i="0" dirty="0">
                  <a:solidFill>
                    <a:srgbClr val="000000"/>
                  </a:solidFill>
                  <a:effectLst/>
                  <a:latin typeface="+mj-lt"/>
                </a:rPr>
                <a:t> Islam Lamia</a:t>
              </a:r>
              <a:endParaRPr lang="ko-KR" altLang="en-US" sz="1400" b="1" dirty="0">
                <a:solidFill>
                  <a:schemeClr val="bg1"/>
                </a:solidFill>
                <a:latin typeface="+mj-lt"/>
                <a:cs typeface="Arial" pitchFamily="34" charset="0"/>
              </a:endParaRPr>
            </a:p>
          </p:txBody>
        </p:sp>
      </p:grpSp>
      <p:pic>
        <p:nvPicPr>
          <p:cNvPr id="32" name="Picture 31">
            <a:extLst>
              <a:ext uri="{FF2B5EF4-FFF2-40B4-BE49-F238E27FC236}">
                <a16:creationId xmlns:a16="http://schemas.microsoft.com/office/drawing/2014/main" id="{5F0F9704-0C58-497E-E0AD-6ECA44AD1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474" y="2112924"/>
            <a:ext cx="1984329" cy="2027216"/>
          </a:xfrm>
          <a:prstGeom prst="ellipse">
            <a:avLst/>
          </a:prstGeom>
          <a:ln w="63500" cap="rnd">
            <a:solidFill>
              <a:schemeClr val="bg1"/>
            </a:solidFill>
          </a:ln>
          <a:effectLst>
            <a:glow rad="228600">
              <a:schemeClr val="accent4">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989C3A86-9BD9-0E0E-90B0-6487D9F935DE}"/>
              </a:ext>
            </a:extLst>
          </p:cNvPr>
          <p:cNvPicPr>
            <a:picLocks noChangeAspect="1"/>
          </p:cNvPicPr>
          <p:nvPr/>
        </p:nvPicPr>
        <p:blipFill rotWithShape="1">
          <a:blip r:embed="rId3">
            <a:extLst>
              <a:ext uri="{28A0092B-C50C-407E-A947-70E740481C1C}">
                <a14:useLocalDpi xmlns:a14="http://schemas.microsoft.com/office/drawing/2010/main" val="0"/>
              </a:ext>
            </a:extLst>
          </a:blip>
          <a:srcRect l="31563" t="11005" r="33023" b="61058"/>
          <a:stretch/>
        </p:blipFill>
        <p:spPr>
          <a:xfrm>
            <a:off x="4767110" y="1894810"/>
            <a:ext cx="2109411" cy="2183970"/>
          </a:xfrm>
          <a:prstGeom prst="ellipse">
            <a:avLst/>
          </a:prstGeom>
          <a:ln w="63500" cap="rnd">
            <a:solidFill>
              <a:schemeClr val="bg1"/>
            </a:solidFill>
          </a:ln>
          <a:effectLst>
            <a:glow rad="228600">
              <a:schemeClr val="accent5">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867C59AD-5AB4-9350-02FD-D0C32CBF9CA5}"/>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568" t="8986" r="-6918" b="30153"/>
          <a:stretch/>
        </p:blipFill>
        <p:spPr>
          <a:xfrm>
            <a:off x="8370557" y="1923804"/>
            <a:ext cx="2011680" cy="2103120"/>
          </a:xfrm>
          <a:prstGeom prst="ellipse">
            <a:avLst/>
          </a:prstGeom>
          <a:ln w="63500" cap="rnd">
            <a:solidFill>
              <a:schemeClr val="bg1"/>
            </a:solidFill>
          </a:ln>
          <a:effectLst>
            <a:glow rad="228600">
              <a:schemeClr val="accent5">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30079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inVertic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ircle(in)">
                                      <p:cBhvr>
                                        <p:cTn id="31" dur="20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9DB235F-C16F-4D43-9CE7-1CE9032EF4A7}"/>
              </a:ext>
            </a:extLst>
          </p:cNvPr>
          <p:cNvGrpSpPr/>
          <p:nvPr/>
        </p:nvGrpSpPr>
        <p:grpSpPr>
          <a:xfrm>
            <a:off x="507665" y="839877"/>
            <a:ext cx="4652010" cy="1394641"/>
            <a:chOff x="6791325" y="1668557"/>
            <a:chExt cx="4229100" cy="1394641"/>
          </a:xfrm>
        </p:grpSpPr>
        <p:sp>
          <p:nvSpPr>
            <p:cNvPr id="16" name="사각형: 둥근 모서리 15">
              <a:extLst>
                <a:ext uri="{FF2B5EF4-FFF2-40B4-BE49-F238E27FC236}">
                  <a16:creationId xmlns:a16="http://schemas.microsoft.com/office/drawing/2014/main" id="{F74AD625-720C-40FB-A46E-D3BF5B5EA88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31813E47-6506-4666-9E2C-283C5F629544}"/>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C56FBDC7-B13C-4997-87DD-5C71C1469E6A}"/>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8441329A-61DC-4C40-837C-B90690757ED1}"/>
              </a:ext>
            </a:extLst>
          </p:cNvPr>
          <p:cNvGrpSpPr/>
          <p:nvPr/>
        </p:nvGrpSpPr>
        <p:grpSpPr>
          <a:xfrm>
            <a:off x="510871" y="1979952"/>
            <a:ext cx="4652010" cy="1394641"/>
            <a:chOff x="4879975" y="2750764"/>
            <a:chExt cx="4229100" cy="1394641"/>
          </a:xfrm>
        </p:grpSpPr>
        <p:sp>
          <p:nvSpPr>
            <p:cNvPr id="12" name="사각형: 둥근 모서리 11">
              <a:extLst>
                <a:ext uri="{FF2B5EF4-FFF2-40B4-BE49-F238E27FC236}">
                  <a16:creationId xmlns:a16="http://schemas.microsoft.com/office/drawing/2014/main" id="{7032C449-E707-4371-994F-D1E84FA100FB}"/>
                </a:ext>
              </a:extLst>
            </p:cNvPr>
            <p:cNvSpPr/>
            <p:nvPr/>
          </p:nvSpPr>
          <p:spPr>
            <a:xfrm>
              <a:off x="5394325" y="3265114"/>
              <a:ext cx="3714750" cy="88029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9F1C7C21-EF67-4273-9A1E-5546DA8A833A}"/>
                </a:ext>
              </a:extLst>
            </p:cNvPr>
            <p:cNvSpPr/>
            <p:nvPr/>
          </p:nvSpPr>
          <p:spPr>
            <a:xfrm>
              <a:off x="4879975" y="2750764"/>
              <a:ext cx="1028700" cy="10287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3C8CD64E-C502-44E3-AD2E-B5F1657DAAC5}"/>
                </a:ext>
              </a:extLst>
            </p:cNvPr>
            <p:cNvSpPr/>
            <p:nvPr/>
          </p:nvSpPr>
          <p:spPr>
            <a:xfrm>
              <a:off x="4956175" y="284072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Agenda</a:t>
            </a:r>
          </a:p>
        </p:txBody>
      </p:sp>
      <p:grpSp>
        <p:nvGrpSpPr>
          <p:cNvPr id="3" name="그룹 2">
            <a:extLst>
              <a:ext uri="{FF2B5EF4-FFF2-40B4-BE49-F238E27FC236}">
                <a16:creationId xmlns:a16="http://schemas.microsoft.com/office/drawing/2014/main" id="{DF76C4B3-63C5-49CE-BC7D-554980E9434C}"/>
              </a:ext>
            </a:extLst>
          </p:cNvPr>
          <p:cNvGrpSpPr/>
          <p:nvPr/>
        </p:nvGrpSpPr>
        <p:grpSpPr>
          <a:xfrm>
            <a:off x="531479" y="3163960"/>
            <a:ext cx="4583777" cy="1394641"/>
            <a:chOff x="1504950" y="4457978"/>
            <a:chExt cx="4229100" cy="1394641"/>
          </a:xfrm>
        </p:grpSpPr>
        <p:sp>
          <p:nvSpPr>
            <p:cNvPr id="4" name="사각형: 둥근 모서리 3">
              <a:extLst>
                <a:ext uri="{FF2B5EF4-FFF2-40B4-BE49-F238E27FC236}">
                  <a16:creationId xmlns:a16="http://schemas.microsoft.com/office/drawing/2014/main" id="{8CA02815-EA86-409C-B2CE-64B197D220D9}"/>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35A3F723-DEC1-4536-BDB3-93762E4F9E8F}"/>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a:extLst>
                <a:ext uri="{FF2B5EF4-FFF2-40B4-BE49-F238E27FC236}">
                  <a16:creationId xmlns:a16="http://schemas.microsoft.com/office/drawing/2014/main" id="{671AC894-F570-4546-BB6F-C0565B9FDCC6}"/>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화살표: 위쪽 21">
            <a:extLst>
              <a:ext uri="{FF2B5EF4-FFF2-40B4-BE49-F238E27FC236}">
                <a16:creationId xmlns:a16="http://schemas.microsoft.com/office/drawing/2014/main" id="{8F14F4CF-7227-45ED-A2AA-71F75FDA6C4D}"/>
              </a:ext>
            </a:extLst>
          </p:cNvPr>
          <p:cNvSpPr/>
          <p:nvPr/>
        </p:nvSpPr>
        <p:spPr>
          <a:xfrm>
            <a:off x="4525001" y="1052671"/>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6E35F8D-6D48-44AC-9964-8F3CA246E4AF}"/>
              </a:ext>
            </a:extLst>
          </p:cNvPr>
          <p:cNvSpPr txBox="1"/>
          <p:nvPr/>
        </p:nvSpPr>
        <p:spPr>
          <a:xfrm>
            <a:off x="1882512" y="1560524"/>
            <a:ext cx="2824056" cy="584775"/>
          </a:xfrm>
          <a:prstGeom prst="rect">
            <a:avLst/>
          </a:prstGeom>
          <a:noFill/>
        </p:spPr>
        <p:txBody>
          <a:bodyPr wrap="square" rtlCol="0">
            <a:spAutoFit/>
          </a:bodyPr>
          <a:lstStyle/>
          <a:p>
            <a:r>
              <a:rPr lang="en-GB" altLang="ko-KR" sz="1600" b="1" dirty="0">
                <a:solidFill>
                  <a:schemeClr val="tx1">
                    <a:lumMod val="85000"/>
                    <a:lumOff val="15000"/>
                  </a:schemeClr>
                </a:solidFill>
                <a:cs typeface="Arial" pitchFamily="34" charset="0"/>
              </a:rPr>
              <a:t>I</a:t>
            </a:r>
            <a:r>
              <a:rPr lang="en-US" altLang="ko-KR" sz="1600" b="1" dirty="0">
                <a:solidFill>
                  <a:schemeClr val="tx1">
                    <a:lumMod val="85000"/>
                    <a:lumOff val="15000"/>
                  </a:schemeClr>
                </a:solidFill>
                <a:cs typeface="Arial" pitchFamily="34" charset="0"/>
              </a:rPr>
              <a:t>introduction of Storage Devices</a:t>
            </a:r>
            <a:endParaRPr lang="ko-KR" altLang="en-US" sz="1600" b="1" dirty="0">
              <a:solidFill>
                <a:schemeClr val="tx1">
                  <a:lumMod val="85000"/>
                  <a:lumOff val="15000"/>
                </a:schemeClr>
              </a:solidFill>
              <a:cs typeface="Arial" pitchFamily="34" charset="0"/>
            </a:endParaRPr>
          </a:p>
        </p:txBody>
      </p:sp>
      <p:sp>
        <p:nvSpPr>
          <p:cNvPr id="28" name="TextBox 27">
            <a:extLst>
              <a:ext uri="{FF2B5EF4-FFF2-40B4-BE49-F238E27FC236}">
                <a16:creationId xmlns:a16="http://schemas.microsoft.com/office/drawing/2014/main" id="{19FAFC65-56A5-4750-9739-1705F9E1B705}"/>
              </a:ext>
            </a:extLst>
          </p:cNvPr>
          <p:cNvSpPr txBox="1"/>
          <p:nvPr/>
        </p:nvSpPr>
        <p:spPr>
          <a:xfrm>
            <a:off x="1828793" y="2704715"/>
            <a:ext cx="2567324" cy="523220"/>
          </a:xfrm>
          <a:prstGeom prst="rect">
            <a:avLst/>
          </a:prstGeom>
          <a:noFill/>
        </p:spPr>
        <p:txBody>
          <a:bodyPr wrap="square" rtlCol="0">
            <a:spAutoFit/>
          </a:bodyPr>
          <a:lstStyle/>
          <a:p>
            <a:r>
              <a:rPr lang="en-US" altLang="ko-KR" sz="1400" b="1" dirty="0">
                <a:solidFill>
                  <a:schemeClr val="tx1">
                    <a:lumMod val="85000"/>
                    <a:lumOff val="15000"/>
                  </a:schemeClr>
                </a:solidFill>
                <a:cs typeface="Arial" pitchFamily="34" charset="0"/>
              </a:rPr>
              <a:t>Types of Secondary Storages</a:t>
            </a:r>
            <a:endParaRPr lang="ko-KR" altLang="en-US" sz="1400" b="1" dirty="0">
              <a:solidFill>
                <a:schemeClr val="tx1">
                  <a:lumMod val="85000"/>
                  <a:lumOff val="15000"/>
                </a:schemeClr>
              </a:solidFill>
              <a:cs typeface="Arial" pitchFamily="34" charset="0"/>
            </a:endParaRPr>
          </a:p>
        </p:txBody>
      </p:sp>
      <p:sp>
        <p:nvSpPr>
          <p:cNvPr id="34" name="TextBox 33">
            <a:extLst>
              <a:ext uri="{FF2B5EF4-FFF2-40B4-BE49-F238E27FC236}">
                <a16:creationId xmlns:a16="http://schemas.microsoft.com/office/drawing/2014/main" id="{64D2069C-F827-41DC-89D1-C374F189D5D3}"/>
              </a:ext>
            </a:extLst>
          </p:cNvPr>
          <p:cNvSpPr txBox="1"/>
          <p:nvPr/>
        </p:nvSpPr>
        <p:spPr>
          <a:xfrm>
            <a:off x="1749820" y="3916240"/>
            <a:ext cx="2567326" cy="523220"/>
          </a:xfrm>
          <a:prstGeom prst="rect">
            <a:avLst/>
          </a:prstGeom>
          <a:noFill/>
        </p:spPr>
        <p:txBody>
          <a:bodyPr wrap="square" rtlCol="0">
            <a:spAutoFit/>
          </a:bodyPr>
          <a:lstStyle/>
          <a:p>
            <a:r>
              <a:rPr lang="en-US" altLang="ko-KR" sz="1400" b="1" dirty="0">
                <a:solidFill>
                  <a:schemeClr val="tx1">
                    <a:lumMod val="85000"/>
                    <a:lumOff val="15000"/>
                  </a:schemeClr>
                </a:solidFill>
                <a:cs typeface="Arial" pitchFamily="34" charset="0"/>
              </a:rPr>
              <a:t>Evaluations of Storage Devices.</a:t>
            </a:r>
            <a:endParaRPr lang="ko-KR" altLang="en-US" sz="1400" b="1" dirty="0">
              <a:solidFill>
                <a:schemeClr val="tx1">
                  <a:lumMod val="85000"/>
                  <a:lumOff val="15000"/>
                </a:schemeClr>
              </a:solidFill>
              <a:cs typeface="Arial" pitchFamily="34" charset="0"/>
            </a:endParaRPr>
          </a:p>
        </p:txBody>
      </p:sp>
      <p:sp>
        <p:nvSpPr>
          <p:cNvPr id="35" name="화살표: 위쪽 34">
            <a:extLst>
              <a:ext uri="{FF2B5EF4-FFF2-40B4-BE49-F238E27FC236}">
                <a16:creationId xmlns:a16="http://schemas.microsoft.com/office/drawing/2014/main" id="{18EC1C68-3D70-4AFC-ABD3-BD212C560E19}"/>
              </a:ext>
            </a:extLst>
          </p:cNvPr>
          <p:cNvSpPr/>
          <p:nvPr/>
        </p:nvSpPr>
        <p:spPr>
          <a:xfrm>
            <a:off x="4540983" y="2368968"/>
            <a:ext cx="545459" cy="1076342"/>
          </a:xfrm>
          <a:prstGeom prst="upArrow">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화살표: 위쪽 36">
            <a:extLst>
              <a:ext uri="{FF2B5EF4-FFF2-40B4-BE49-F238E27FC236}">
                <a16:creationId xmlns:a16="http://schemas.microsoft.com/office/drawing/2014/main" id="{2A8C4335-E43C-42AD-81B6-F44A95BF22DE}"/>
              </a:ext>
            </a:extLst>
          </p:cNvPr>
          <p:cNvSpPr/>
          <p:nvPr/>
        </p:nvSpPr>
        <p:spPr>
          <a:xfrm>
            <a:off x="4544371" y="3474857"/>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Donut 24">
            <a:extLst>
              <a:ext uri="{FF2B5EF4-FFF2-40B4-BE49-F238E27FC236}">
                <a16:creationId xmlns:a16="http://schemas.microsoft.com/office/drawing/2014/main" id="{3A2E3E73-C729-48EE-9D4E-AD3B67F3D2D7}"/>
              </a:ext>
            </a:extLst>
          </p:cNvPr>
          <p:cNvSpPr/>
          <p:nvPr/>
        </p:nvSpPr>
        <p:spPr>
          <a:xfrm>
            <a:off x="806346" y="224479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Donut 24">
            <a:extLst>
              <a:ext uri="{FF2B5EF4-FFF2-40B4-BE49-F238E27FC236}">
                <a16:creationId xmlns:a16="http://schemas.microsoft.com/office/drawing/2014/main" id="{95B98BA6-6E85-39CE-0211-A5D79D045101}"/>
              </a:ext>
            </a:extLst>
          </p:cNvPr>
          <p:cNvSpPr/>
          <p:nvPr/>
        </p:nvSpPr>
        <p:spPr>
          <a:xfrm>
            <a:off x="817793" y="108690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Donut 24">
            <a:extLst>
              <a:ext uri="{FF2B5EF4-FFF2-40B4-BE49-F238E27FC236}">
                <a16:creationId xmlns:a16="http://schemas.microsoft.com/office/drawing/2014/main" id="{AE85D1C0-25A0-0C04-B744-40F32EA8FA84}"/>
              </a:ext>
            </a:extLst>
          </p:cNvPr>
          <p:cNvSpPr/>
          <p:nvPr/>
        </p:nvSpPr>
        <p:spPr>
          <a:xfrm>
            <a:off x="806346" y="3412897"/>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44" name="그룹 14">
            <a:extLst>
              <a:ext uri="{FF2B5EF4-FFF2-40B4-BE49-F238E27FC236}">
                <a16:creationId xmlns:a16="http://schemas.microsoft.com/office/drawing/2014/main" id="{E6E8D8E6-FDC6-A3B5-EF53-FE110CD5DDEE}"/>
              </a:ext>
            </a:extLst>
          </p:cNvPr>
          <p:cNvGrpSpPr/>
          <p:nvPr/>
        </p:nvGrpSpPr>
        <p:grpSpPr>
          <a:xfrm>
            <a:off x="496555" y="4249827"/>
            <a:ext cx="4652010" cy="1394641"/>
            <a:chOff x="6791325" y="1668557"/>
            <a:chExt cx="4229100" cy="1394641"/>
          </a:xfrm>
        </p:grpSpPr>
        <p:sp>
          <p:nvSpPr>
            <p:cNvPr id="45" name="사각형: 둥근 모서리 15">
              <a:extLst>
                <a:ext uri="{FF2B5EF4-FFF2-40B4-BE49-F238E27FC236}">
                  <a16:creationId xmlns:a16="http://schemas.microsoft.com/office/drawing/2014/main" id="{195D081F-0F8E-ECE5-5438-5413C74BDCA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16">
              <a:extLst>
                <a:ext uri="{FF2B5EF4-FFF2-40B4-BE49-F238E27FC236}">
                  <a16:creationId xmlns:a16="http://schemas.microsoft.com/office/drawing/2014/main" id="{4C4DCE5B-1DDF-D030-96F2-FD2D601887C2}"/>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17">
              <a:extLst>
                <a:ext uri="{FF2B5EF4-FFF2-40B4-BE49-F238E27FC236}">
                  <a16:creationId xmlns:a16="http://schemas.microsoft.com/office/drawing/2014/main" id="{72434B92-7406-6A30-8ACA-BE2217C075A8}"/>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a:extLst>
              <a:ext uri="{FF2B5EF4-FFF2-40B4-BE49-F238E27FC236}">
                <a16:creationId xmlns:a16="http://schemas.microsoft.com/office/drawing/2014/main" id="{215B5995-E108-9E46-3EA4-29970DD8F94D}"/>
              </a:ext>
            </a:extLst>
          </p:cNvPr>
          <p:cNvSpPr txBox="1"/>
          <p:nvPr/>
        </p:nvSpPr>
        <p:spPr>
          <a:xfrm>
            <a:off x="1749820" y="4993289"/>
            <a:ext cx="2824056" cy="307777"/>
          </a:xfrm>
          <a:prstGeom prst="rect">
            <a:avLst/>
          </a:prstGeom>
          <a:noFill/>
        </p:spPr>
        <p:txBody>
          <a:bodyPr wrap="square" rtlCol="0">
            <a:spAutoFit/>
          </a:bodyPr>
          <a:lstStyle/>
          <a:p>
            <a:r>
              <a:rPr lang="en-GB" sz="1400" b="1" i="0" dirty="0">
                <a:solidFill>
                  <a:srgbClr val="374151"/>
                </a:solidFill>
                <a:effectLst/>
                <a:latin typeface="Söhne"/>
              </a:rPr>
              <a:t>Why not floppy disk and why SSD?</a:t>
            </a:r>
            <a:endParaRPr lang="ko-KR" altLang="en-US" sz="1400" b="1" dirty="0">
              <a:solidFill>
                <a:schemeClr val="tx1">
                  <a:lumMod val="85000"/>
                  <a:lumOff val="15000"/>
                </a:schemeClr>
              </a:solidFill>
              <a:cs typeface="Arial" pitchFamily="34" charset="0"/>
            </a:endParaRPr>
          </a:p>
        </p:txBody>
      </p:sp>
      <p:sp>
        <p:nvSpPr>
          <p:cNvPr id="50" name="Donut 24">
            <a:extLst>
              <a:ext uri="{FF2B5EF4-FFF2-40B4-BE49-F238E27FC236}">
                <a16:creationId xmlns:a16="http://schemas.microsoft.com/office/drawing/2014/main" id="{3ECC6E16-D073-BA91-8D7D-1665CC9D0437}"/>
              </a:ext>
            </a:extLst>
          </p:cNvPr>
          <p:cNvSpPr/>
          <p:nvPr/>
        </p:nvSpPr>
        <p:spPr>
          <a:xfrm>
            <a:off x="786363" y="450066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1" name="화살표: 위쪽 21">
            <a:extLst>
              <a:ext uri="{FF2B5EF4-FFF2-40B4-BE49-F238E27FC236}">
                <a16:creationId xmlns:a16="http://schemas.microsoft.com/office/drawing/2014/main" id="{705FC500-16A0-94D8-F448-C5C545E0C43D}"/>
              </a:ext>
            </a:extLst>
          </p:cNvPr>
          <p:cNvSpPr/>
          <p:nvPr/>
        </p:nvSpPr>
        <p:spPr>
          <a:xfrm>
            <a:off x="4553571" y="4453465"/>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14">
            <a:extLst>
              <a:ext uri="{FF2B5EF4-FFF2-40B4-BE49-F238E27FC236}">
                <a16:creationId xmlns:a16="http://schemas.microsoft.com/office/drawing/2014/main" id="{B0D90C6D-B32D-324D-4FB6-1EF1FCDAABDA}"/>
              </a:ext>
            </a:extLst>
          </p:cNvPr>
          <p:cNvGrpSpPr/>
          <p:nvPr/>
        </p:nvGrpSpPr>
        <p:grpSpPr>
          <a:xfrm>
            <a:off x="6705265" y="1030377"/>
            <a:ext cx="4652010" cy="1394641"/>
            <a:chOff x="6791325" y="1668557"/>
            <a:chExt cx="4229100" cy="1394641"/>
          </a:xfrm>
        </p:grpSpPr>
        <p:sp>
          <p:nvSpPr>
            <p:cNvPr id="75" name="사각형: 둥근 모서리 15">
              <a:extLst>
                <a:ext uri="{FF2B5EF4-FFF2-40B4-BE49-F238E27FC236}">
                  <a16:creationId xmlns:a16="http://schemas.microsoft.com/office/drawing/2014/main" id="{FF64F058-7D30-9170-86C8-D3ECE77C212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16">
              <a:extLst>
                <a:ext uri="{FF2B5EF4-FFF2-40B4-BE49-F238E27FC236}">
                  <a16:creationId xmlns:a16="http://schemas.microsoft.com/office/drawing/2014/main" id="{F988DB78-0972-952B-DE65-F644C7F38EB5}"/>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7">
              <a:extLst>
                <a:ext uri="{FF2B5EF4-FFF2-40B4-BE49-F238E27FC236}">
                  <a16:creationId xmlns:a16="http://schemas.microsoft.com/office/drawing/2014/main" id="{838AB4D7-7DF5-7C91-4A32-00221FB851E3}"/>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화살표: 위쪽 21">
            <a:extLst>
              <a:ext uri="{FF2B5EF4-FFF2-40B4-BE49-F238E27FC236}">
                <a16:creationId xmlns:a16="http://schemas.microsoft.com/office/drawing/2014/main" id="{979E43B6-6699-91E9-8109-B77E3C214CB6}"/>
              </a:ext>
            </a:extLst>
          </p:cNvPr>
          <p:cNvSpPr/>
          <p:nvPr/>
        </p:nvSpPr>
        <p:spPr>
          <a:xfrm>
            <a:off x="10722601" y="1243171"/>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TextBox 86">
            <a:extLst>
              <a:ext uri="{FF2B5EF4-FFF2-40B4-BE49-F238E27FC236}">
                <a16:creationId xmlns:a16="http://schemas.microsoft.com/office/drawing/2014/main" id="{722B140C-1356-73C9-0BFE-0FEAE041B35E}"/>
              </a:ext>
            </a:extLst>
          </p:cNvPr>
          <p:cNvSpPr txBox="1"/>
          <p:nvPr/>
        </p:nvSpPr>
        <p:spPr>
          <a:xfrm>
            <a:off x="8080112" y="1712924"/>
            <a:ext cx="2824056" cy="584775"/>
          </a:xfrm>
          <a:prstGeom prst="rect">
            <a:avLst/>
          </a:prstGeom>
          <a:noFill/>
        </p:spPr>
        <p:txBody>
          <a:bodyPr wrap="square" rtlCol="0">
            <a:spAutoFit/>
          </a:bodyPr>
          <a:lstStyle/>
          <a:p>
            <a:r>
              <a:rPr lang="en-GB" sz="1600" b="1" i="0" dirty="0">
                <a:solidFill>
                  <a:srgbClr val="374151"/>
                </a:solidFill>
                <a:effectLst/>
                <a:latin typeface="Söhne"/>
              </a:rPr>
              <a:t>Comparing RAM and Cloud Servers</a:t>
            </a:r>
            <a:endParaRPr lang="ko-KR" altLang="en-US" sz="1600" b="1" dirty="0">
              <a:solidFill>
                <a:schemeClr val="tx1">
                  <a:lumMod val="85000"/>
                  <a:lumOff val="15000"/>
                </a:schemeClr>
              </a:solidFill>
              <a:cs typeface="Arial" pitchFamily="34" charset="0"/>
            </a:endParaRPr>
          </a:p>
        </p:txBody>
      </p:sp>
      <p:sp>
        <p:nvSpPr>
          <p:cNvPr id="93" name="Donut 24">
            <a:extLst>
              <a:ext uri="{FF2B5EF4-FFF2-40B4-BE49-F238E27FC236}">
                <a16:creationId xmlns:a16="http://schemas.microsoft.com/office/drawing/2014/main" id="{7FF008C4-DF0F-7750-E9FD-80060A65FEDB}"/>
              </a:ext>
            </a:extLst>
          </p:cNvPr>
          <p:cNvSpPr/>
          <p:nvPr/>
        </p:nvSpPr>
        <p:spPr>
          <a:xfrm>
            <a:off x="6986365" y="1282842"/>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95" name="그룹 14">
            <a:extLst>
              <a:ext uri="{FF2B5EF4-FFF2-40B4-BE49-F238E27FC236}">
                <a16:creationId xmlns:a16="http://schemas.microsoft.com/office/drawing/2014/main" id="{F802DBCE-1147-B7C4-9BC2-E8004D6ED429}"/>
              </a:ext>
            </a:extLst>
          </p:cNvPr>
          <p:cNvGrpSpPr/>
          <p:nvPr/>
        </p:nvGrpSpPr>
        <p:grpSpPr>
          <a:xfrm>
            <a:off x="6711748" y="2178939"/>
            <a:ext cx="4652010" cy="1394641"/>
            <a:chOff x="6791325" y="1668557"/>
            <a:chExt cx="4229100" cy="1394641"/>
          </a:xfrm>
        </p:grpSpPr>
        <p:sp>
          <p:nvSpPr>
            <p:cNvPr id="96" name="사각형: 둥근 모서리 15">
              <a:extLst>
                <a:ext uri="{FF2B5EF4-FFF2-40B4-BE49-F238E27FC236}">
                  <a16:creationId xmlns:a16="http://schemas.microsoft.com/office/drawing/2014/main" id="{4A913CD3-CAD5-1351-C6DE-2398F87A3B15}"/>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16">
              <a:extLst>
                <a:ext uri="{FF2B5EF4-FFF2-40B4-BE49-F238E27FC236}">
                  <a16:creationId xmlns:a16="http://schemas.microsoft.com/office/drawing/2014/main" id="{383379DB-A52C-873E-07B9-A0ADE2E59A26}"/>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17">
              <a:extLst>
                <a:ext uri="{FF2B5EF4-FFF2-40B4-BE49-F238E27FC236}">
                  <a16:creationId xmlns:a16="http://schemas.microsoft.com/office/drawing/2014/main" id="{0282F6A3-5442-4DF1-A0AC-D951F5BE6BE6}"/>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9" name="TextBox 98">
            <a:extLst>
              <a:ext uri="{FF2B5EF4-FFF2-40B4-BE49-F238E27FC236}">
                <a16:creationId xmlns:a16="http://schemas.microsoft.com/office/drawing/2014/main" id="{A6EF1361-F9CE-1005-BE3B-D1DE0ACAE693}"/>
              </a:ext>
            </a:extLst>
          </p:cNvPr>
          <p:cNvSpPr txBox="1"/>
          <p:nvPr/>
        </p:nvSpPr>
        <p:spPr>
          <a:xfrm>
            <a:off x="7965215" y="2868212"/>
            <a:ext cx="2824056" cy="307777"/>
          </a:xfrm>
          <a:prstGeom prst="rect">
            <a:avLst/>
          </a:prstGeom>
          <a:noFill/>
        </p:spPr>
        <p:txBody>
          <a:bodyPr wrap="square" rtlCol="0">
            <a:spAutoFit/>
          </a:bodyPr>
          <a:lstStyle/>
          <a:p>
            <a:r>
              <a:rPr lang="en-GB" sz="1400" b="1" i="0" dirty="0">
                <a:solidFill>
                  <a:srgbClr val="374151"/>
                </a:solidFill>
                <a:effectLst/>
                <a:latin typeface="Söhne"/>
              </a:rPr>
              <a:t>Best Option for Current Times.</a:t>
            </a:r>
            <a:endParaRPr lang="ko-KR" altLang="en-US" sz="1400" b="1" dirty="0">
              <a:solidFill>
                <a:schemeClr val="tx1">
                  <a:lumMod val="85000"/>
                  <a:lumOff val="15000"/>
                </a:schemeClr>
              </a:solidFill>
              <a:cs typeface="Arial" pitchFamily="34" charset="0"/>
            </a:endParaRPr>
          </a:p>
        </p:txBody>
      </p:sp>
      <p:sp>
        <p:nvSpPr>
          <p:cNvPr id="100" name="Donut 24">
            <a:extLst>
              <a:ext uri="{FF2B5EF4-FFF2-40B4-BE49-F238E27FC236}">
                <a16:creationId xmlns:a16="http://schemas.microsoft.com/office/drawing/2014/main" id="{A27B2AD8-336F-2229-D4F9-AE315920F9C5}"/>
              </a:ext>
            </a:extLst>
          </p:cNvPr>
          <p:cNvSpPr/>
          <p:nvPr/>
        </p:nvSpPr>
        <p:spPr>
          <a:xfrm>
            <a:off x="6956253" y="2402258"/>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1" name="화살표: 위쪽 21">
            <a:extLst>
              <a:ext uri="{FF2B5EF4-FFF2-40B4-BE49-F238E27FC236}">
                <a16:creationId xmlns:a16="http://schemas.microsoft.com/office/drawing/2014/main" id="{D735DF64-830F-D171-91A6-117F05F25B12}"/>
              </a:ext>
            </a:extLst>
          </p:cNvPr>
          <p:cNvSpPr/>
          <p:nvPr/>
        </p:nvSpPr>
        <p:spPr>
          <a:xfrm>
            <a:off x="10789271" y="2370667"/>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2">
            <a:extLst>
              <a:ext uri="{FF2B5EF4-FFF2-40B4-BE49-F238E27FC236}">
                <a16:creationId xmlns:a16="http://schemas.microsoft.com/office/drawing/2014/main" id="{C7BD1A9B-6F43-4319-590F-60F6EAC4B829}"/>
              </a:ext>
            </a:extLst>
          </p:cNvPr>
          <p:cNvGrpSpPr/>
          <p:nvPr/>
        </p:nvGrpSpPr>
        <p:grpSpPr>
          <a:xfrm>
            <a:off x="6790766" y="3146940"/>
            <a:ext cx="4583777" cy="1394641"/>
            <a:chOff x="1504950" y="4457978"/>
            <a:chExt cx="4229100" cy="1394641"/>
          </a:xfrm>
        </p:grpSpPr>
        <p:sp>
          <p:nvSpPr>
            <p:cNvPr id="8" name="사각형: 둥근 모서리 3">
              <a:extLst>
                <a:ext uri="{FF2B5EF4-FFF2-40B4-BE49-F238E27FC236}">
                  <a16:creationId xmlns:a16="http://schemas.microsoft.com/office/drawing/2014/main" id="{C4090111-EFEF-8DE0-8DDE-473DD0E19369}"/>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4">
              <a:extLst>
                <a:ext uri="{FF2B5EF4-FFF2-40B4-BE49-F238E27FC236}">
                  <a16:creationId xmlns:a16="http://schemas.microsoft.com/office/drawing/2014/main" id="{CC3E4D97-AE4A-86E0-2E66-9FD55C5A8CD0}"/>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5">
              <a:extLst>
                <a:ext uri="{FF2B5EF4-FFF2-40B4-BE49-F238E27FC236}">
                  <a16:creationId xmlns:a16="http://schemas.microsoft.com/office/drawing/2014/main" id="{D2CB2C81-32FA-5CEF-6F48-42050D7182EE}"/>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D03FACB5-B981-AA6B-5858-8483E2F9F1EF}"/>
              </a:ext>
            </a:extLst>
          </p:cNvPr>
          <p:cNvSpPr txBox="1"/>
          <p:nvPr/>
        </p:nvSpPr>
        <p:spPr>
          <a:xfrm>
            <a:off x="8034507" y="3830170"/>
            <a:ext cx="2567326" cy="369332"/>
          </a:xfrm>
          <a:prstGeom prst="rect">
            <a:avLst/>
          </a:prstGeom>
          <a:noFill/>
        </p:spPr>
        <p:txBody>
          <a:bodyPr wrap="square" rtlCol="0">
            <a:spAutoFit/>
          </a:bodyPr>
          <a:lstStyle/>
          <a:p>
            <a:r>
              <a:rPr lang="en-US" b="1" i="0" dirty="0">
                <a:solidFill>
                  <a:srgbClr val="374151"/>
                </a:solidFill>
                <a:effectLst/>
                <a:latin typeface="Söhne"/>
              </a:rPr>
              <a:t>Conclusion</a:t>
            </a:r>
            <a:endParaRPr lang="ko-KR" altLang="en-US" b="1" dirty="0">
              <a:solidFill>
                <a:schemeClr val="tx1">
                  <a:lumMod val="85000"/>
                  <a:lumOff val="15000"/>
                </a:schemeClr>
              </a:solidFill>
              <a:cs typeface="Arial" pitchFamily="34" charset="0"/>
            </a:endParaRPr>
          </a:p>
        </p:txBody>
      </p:sp>
      <p:sp>
        <p:nvSpPr>
          <p:cNvPr id="20" name="화살표: 위쪽 36">
            <a:extLst>
              <a:ext uri="{FF2B5EF4-FFF2-40B4-BE49-F238E27FC236}">
                <a16:creationId xmlns:a16="http://schemas.microsoft.com/office/drawing/2014/main" id="{C7A53F56-47AB-19A7-60FD-1A05933D3F07}"/>
              </a:ext>
            </a:extLst>
          </p:cNvPr>
          <p:cNvSpPr/>
          <p:nvPr/>
        </p:nvSpPr>
        <p:spPr>
          <a:xfrm>
            <a:off x="10803658" y="3457837"/>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Donut 24">
            <a:extLst>
              <a:ext uri="{FF2B5EF4-FFF2-40B4-BE49-F238E27FC236}">
                <a16:creationId xmlns:a16="http://schemas.microsoft.com/office/drawing/2014/main" id="{0EF0A0A7-DA31-B01F-5CE3-37AF9DC4B114}"/>
              </a:ext>
            </a:extLst>
          </p:cNvPr>
          <p:cNvSpPr/>
          <p:nvPr/>
        </p:nvSpPr>
        <p:spPr>
          <a:xfrm>
            <a:off x="7065633" y="3395877"/>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3" name="그룹 2">
            <a:extLst>
              <a:ext uri="{FF2B5EF4-FFF2-40B4-BE49-F238E27FC236}">
                <a16:creationId xmlns:a16="http://schemas.microsoft.com/office/drawing/2014/main" id="{FD960482-CA13-8BA7-4DE8-A4AAA6248A71}"/>
              </a:ext>
            </a:extLst>
          </p:cNvPr>
          <p:cNvGrpSpPr/>
          <p:nvPr/>
        </p:nvGrpSpPr>
        <p:grpSpPr>
          <a:xfrm>
            <a:off x="6790769" y="4306961"/>
            <a:ext cx="4583777" cy="1394641"/>
            <a:chOff x="1504950" y="4457978"/>
            <a:chExt cx="4229100" cy="1394641"/>
          </a:xfrm>
        </p:grpSpPr>
        <p:sp>
          <p:nvSpPr>
            <p:cNvPr id="24" name="사각형: 둥근 모서리 3">
              <a:extLst>
                <a:ext uri="{FF2B5EF4-FFF2-40B4-BE49-F238E27FC236}">
                  <a16:creationId xmlns:a16="http://schemas.microsoft.com/office/drawing/2014/main" id="{7D89BA6A-015D-7EFC-C506-DB78D6139E16}"/>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4">
              <a:extLst>
                <a:ext uri="{FF2B5EF4-FFF2-40B4-BE49-F238E27FC236}">
                  <a16:creationId xmlns:a16="http://schemas.microsoft.com/office/drawing/2014/main" id="{D99AEF59-0A66-8E66-3E36-F05D7203C081}"/>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5">
              <a:extLst>
                <a:ext uri="{FF2B5EF4-FFF2-40B4-BE49-F238E27FC236}">
                  <a16:creationId xmlns:a16="http://schemas.microsoft.com/office/drawing/2014/main" id="{5983F3BC-5B81-AEAE-2815-C78420AA9AC0}"/>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TextBox 28">
            <a:extLst>
              <a:ext uri="{FF2B5EF4-FFF2-40B4-BE49-F238E27FC236}">
                <a16:creationId xmlns:a16="http://schemas.microsoft.com/office/drawing/2014/main" id="{93C55598-8B27-FD20-AFF5-60CB5968841E}"/>
              </a:ext>
            </a:extLst>
          </p:cNvPr>
          <p:cNvSpPr txBox="1"/>
          <p:nvPr/>
        </p:nvSpPr>
        <p:spPr>
          <a:xfrm>
            <a:off x="7918396" y="5077276"/>
            <a:ext cx="2567326" cy="369332"/>
          </a:xfrm>
          <a:prstGeom prst="rect">
            <a:avLst/>
          </a:prstGeom>
          <a:noFill/>
        </p:spPr>
        <p:txBody>
          <a:bodyPr wrap="square" rtlCol="0">
            <a:spAutoFit/>
          </a:bodyPr>
          <a:lstStyle/>
          <a:p>
            <a:r>
              <a:rPr lang="en-US" b="1" i="0" dirty="0">
                <a:solidFill>
                  <a:srgbClr val="374151"/>
                </a:solidFill>
                <a:effectLst/>
                <a:latin typeface="Söhne"/>
              </a:rPr>
              <a:t>References</a:t>
            </a:r>
            <a:endParaRPr lang="ko-KR" altLang="en-US" b="1" dirty="0">
              <a:solidFill>
                <a:schemeClr val="tx1">
                  <a:lumMod val="85000"/>
                  <a:lumOff val="15000"/>
                </a:schemeClr>
              </a:solidFill>
              <a:cs typeface="Arial" pitchFamily="34" charset="0"/>
            </a:endParaRPr>
          </a:p>
        </p:txBody>
      </p:sp>
      <p:sp>
        <p:nvSpPr>
          <p:cNvPr id="30" name="화살표: 위쪽 36">
            <a:extLst>
              <a:ext uri="{FF2B5EF4-FFF2-40B4-BE49-F238E27FC236}">
                <a16:creationId xmlns:a16="http://schemas.microsoft.com/office/drawing/2014/main" id="{1B42B166-9D98-E78B-C648-8D1086D808BD}"/>
              </a:ext>
            </a:extLst>
          </p:cNvPr>
          <p:cNvSpPr/>
          <p:nvPr/>
        </p:nvSpPr>
        <p:spPr>
          <a:xfrm>
            <a:off x="10789146" y="4632373"/>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Donut 24">
            <a:extLst>
              <a:ext uri="{FF2B5EF4-FFF2-40B4-BE49-F238E27FC236}">
                <a16:creationId xmlns:a16="http://schemas.microsoft.com/office/drawing/2014/main" id="{743D2D12-6197-BC9F-5CC9-D66C960FAF1E}"/>
              </a:ext>
            </a:extLst>
          </p:cNvPr>
          <p:cNvSpPr/>
          <p:nvPr/>
        </p:nvSpPr>
        <p:spPr>
          <a:xfrm>
            <a:off x="7094665" y="4570413"/>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7749119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ppt_x"/>
                                          </p:val>
                                        </p:tav>
                                        <p:tav tm="100000">
                                          <p:val>
                                            <p:strVal val="#ppt_x"/>
                                          </p:val>
                                        </p:tav>
                                      </p:tavLst>
                                    </p:anim>
                                    <p:anim calcmode="lin" valueType="num">
                                      <p:cBhvr additive="base">
                                        <p:cTn id="77" dur="500" fill="hold"/>
                                        <p:tgtEl>
                                          <p:spTgt spid="5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 calcmode="lin" valueType="num">
                                      <p:cBhvr additive="base">
                                        <p:cTn id="84" dur="500" fill="hold"/>
                                        <p:tgtEl>
                                          <p:spTgt spid="51"/>
                                        </p:tgtEl>
                                        <p:attrNameLst>
                                          <p:attrName>ppt_x</p:attrName>
                                        </p:attrNameLst>
                                      </p:cBhvr>
                                      <p:tavLst>
                                        <p:tav tm="0">
                                          <p:val>
                                            <p:strVal val="#ppt_x"/>
                                          </p:val>
                                        </p:tav>
                                        <p:tav tm="100000">
                                          <p:val>
                                            <p:strVal val="#ppt_x"/>
                                          </p:val>
                                        </p:tav>
                                      </p:tavLst>
                                    </p:anim>
                                    <p:anim calcmode="lin" valueType="num">
                                      <p:cBhvr additive="base">
                                        <p:cTn id="8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1000"/>
                                        <p:tgtEl>
                                          <p:spTgt spid="87"/>
                                        </p:tgtEl>
                                      </p:cBhvr>
                                    </p:animEffect>
                                    <p:anim calcmode="lin" valueType="num">
                                      <p:cBhvr>
                                        <p:cTn id="91" dur="1000" fill="hold"/>
                                        <p:tgtEl>
                                          <p:spTgt spid="87"/>
                                        </p:tgtEl>
                                        <p:attrNameLst>
                                          <p:attrName>ppt_x</p:attrName>
                                        </p:attrNameLst>
                                      </p:cBhvr>
                                      <p:tavLst>
                                        <p:tav tm="0">
                                          <p:val>
                                            <p:strVal val="#ppt_x"/>
                                          </p:val>
                                        </p:tav>
                                        <p:tav tm="100000">
                                          <p:val>
                                            <p:strVal val="#ppt_x"/>
                                          </p:val>
                                        </p:tav>
                                      </p:tavLst>
                                    </p:anim>
                                    <p:anim calcmode="lin" valueType="num">
                                      <p:cBhvr>
                                        <p:cTn id="92" dur="1000" fill="hold"/>
                                        <p:tgtEl>
                                          <p:spTgt spid="8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fade">
                                      <p:cBhvr>
                                        <p:cTn id="95" dur="1000"/>
                                        <p:tgtEl>
                                          <p:spTgt spid="93"/>
                                        </p:tgtEl>
                                      </p:cBhvr>
                                    </p:animEffect>
                                    <p:anim calcmode="lin" valueType="num">
                                      <p:cBhvr>
                                        <p:cTn id="96" dur="1000" fill="hold"/>
                                        <p:tgtEl>
                                          <p:spTgt spid="93"/>
                                        </p:tgtEl>
                                        <p:attrNameLst>
                                          <p:attrName>ppt_x</p:attrName>
                                        </p:attrNameLst>
                                      </p:cBhvr>
                                      <p:tavLst>
                                        <p:tav tm="0">
                                          <p:val>
                                            <p:strVal val="#ppt_x"/>
                                          </p:val>
                                        </p:tav>
                                        <p:tav tm="100000">
                                          <p:val>
                                            <p:strVal val="#ppt_x"/>
                                          </p:val>
                                        </p:tav>
                                      </p:tavLst>
                                    </p:anim>
                                    <p:anim calcmode="lin" valueType="num">
                                      <p:cBhvr>
                                        <p:cTn id="97" dur="1000" fill="hold"/>
                                        <p:tgtEl>
                                          <p:spTgt spid="9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fade">
                                      <p:cBhvr>
                                        <p:cTn id="100" dur="1000"/>
                                        <p:tgtEl>
                                          <p:spTgt spid="74"/>
                                        </p:tgtEl>
                                      </p:cBhvr>
                                    </p:animEffect>
                                    <p:anim calcmode="lin" valueType="num">
                                      <p:cBhvr>
                                        <p:cTn id="101" dur="1000" fill="hold"/>
                                        <p:tgtEl>
                                          <p:spTgt spid="74"/>
                                        </p:tgtEl>
                                        <p:attrNameLst>
                                          <p:attrName>ppt_x</p:attrName>
                                        </p:attrNameLst>
                                      </p:cBhvr>
                                      <p:tavLst>
                                        <p:tav tm="0">
                                          <p:val>
                                            <p:strVal val="#ppt_x"/>
                                          </p:val>
                                        </p:tav>
                                        <p:tav tm="100000">
                                          <p:val>
                                            <p:strVal val="#ppt_x"/>
                                          </p:val>
                                        </p:tav>
                                      </p:tavLst>
                                    </p:anim>
                                    <p:anim calcmode="lin" valueType="num">
                                      <p:cBhvr>
                                        <p:cTn id="102" dur="1000" fill="hold"/>
                                        <p:tgtEl>
                                          <p:spTgt spid="7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1000"/>
                                        <p:tgtEl>
                                          <p:spTgt spid="86"/>
                                        </p:tgtEl>
                                      </p:cBhvr>
                                    </p:animEffect>
                                    <p:anim calcmode="lin" valueType="num">
                                      <p:cBhvr>
                                        <p:cTn id="106" dur="1000" fill="hold"/>
                                        <p:tgtEl>
                                          <p:spTgt spid="86"/>
                                        </p:tgtEl>
                                        <p:attrNameLst>
                                          <p:attrName>ppt_x</p:attrName>
                                        </p:attrNameLst>
                                      </p:cBhvr>
                                      <p:tavLst>
                                        <p:tav tm="0">
                                          <p:val>
                                            <p:strVal val="#ppt_x"/>
                                          </p:val>
                                        </p:tav>
                                        <p:tav tm="100000">
                                          <p:val>
                                            <p:strVal val="#ppt_x"/>
                                          </p:val>
                                        </p:tav>
                                      </p:tavLst>
                                    </p:anim>
                                    <p:anim calcmode="lin" valueType="num">
                                      <p:cBhvr>
                                        <p:cTn id="10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100"/>
                                        </p:tgtEl>
                                        <p:attrNameLst>
                                          <p:attrName>style.visibility</p:attrName>
                                        </p:attrNameLst>
                                      </p:cBhvr>
                                      <p:to>
                                        <p:strVal val="visible"/>
                                      </p:to>
                                    </p:set>
                                    <p:anim calcmode="lin" valueType="num">
                                      <p:cBhvr additive="base">
                                        <p:cTn id="112" dur="500" fill="hold"/>
                                        <p:tgtEl>
                                          <p:spTgt spid="100"/>
                                        </p:tgtEl>
                                        <p:attrNameLst>
                                          <p:attrName>ppt_x</p:attrName>
                                        </p:attrNameLst>
                                      </p:cBhvr>
                                      <p:tavLst>
                                        <p:tav tm="0">
                                          <p:val>
                                            <p:strVal val="#ppt_x"/>
                                          </p:val>
                                        </p:tav>
                                        <p:tav tm="100000">
                                          <p:val>
                                            <p:strVal val="#ppt_x"/>
                                          </p:val>
                                        </p:tav>
                                      </p:tavLst>
                                    </p:anim>
                                    <p:anim calcmode="lin" valueType="num">
                                      <p:cBhvr additive="base">
                                        <p:cTn id="113" dur="500" fill="hold"/>
                                        <p:tgtEl>
                                          <p:spTgt spid="100"/>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95"/>
                                        </p:tgtEl>
                                        <p:attrNameLst>
                                          <p:attrName>style.visibility</p:attrName>
                                        </p:attrNameLst>
                                      </p:cBhvr>
                                      <p:to>
                                        <p:strVal val="visible"/>
                                      </p:to>
                                    </p:set>
                                    <p:anim calcmode="lin" valueType="num">
                                      <p:cBhvr additive="base">
                                        <p:cTn id="116" dur="500" fill="hold"/>
                                        <p:tgtEl>
                                          <p:spTgt spid="95"/>
                                        </p:tgtEl>
                                        <p:attrNameLst>
                                          <p:attrName>ppt_x</p:attrName>
                                        </p:attrNameLst>
                                      </p:cBhvr>
                                      <p:tavLst>
                                        <p:tav tm="0">
                                          <p:val>
                                            <p:strVal val="#ppt_x"/>
                                          </p:val>
                                        </p:tav>
                                        <p:tav tm="100000">
                                          <p:val>
                                            <p:strVal val="#ppt_x"/>
                                          </p:val>
                                        </p:tav>
                                      </p:tavLst>
                                    </p:anim>
                                    <p:anim calcmode="lin" valueType="num">
                                      <p:cBhvr additive="base">
                                        <p:cTn id="117" dur="500" fill="hold"/>
                                        <p:tgtEl>
                                          <p:spTgt spid="95"/>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99"/>
                                        </p:tgtEl>
                                        <p:attrNameLst>
                                          <p:attrName>style.visibility</p:attrName>
                                        </p:attrNameLst>
                                      </p:cBhvr>
                                      <p:to>
                                        <p:strVal val="visible"/>
                                      </p:to>
                                    </p:set>
                                    <p:anim calcmode="lin" valueType="num">
                                      <p:cBhvr additive="base">
                                        <p:cTn id="120" dur="500" fill="hold"/>
                                        <p:tgtEl>
                                          <p:spTgt spid="99"/>
                                        </p:tgtEl>
                                        <p:attrNameLst>
                                          <p:attrName>ppt_x</p:attrName>
                                        </p:attrNameLst>
                                      </p:cBhvr>
                                      <p:tavLst>
                                        <p:tav tm="0">
                                          <p:val>
                                            <p:strVal val="#ppt_x"/>
                                          </p:val>
                                        </p:tav>
                                        <p:tav tm="100000">
                                          <p:val>
                                            <p:strVal val="#ppt_x"/>
                                          </p:val>
                                        </p:tav>
                                      </p:tavLst>
                                    </p:anim>
                                    <p:anim calcmode="lin" valueType="num">
                                      <p:cBhvr additive="base">
                                        <p:cTn id="121" dur="500" fill="hold"/>
                                        <p:tgtEl>
                                          <p:spTgt spid="99"/>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01"/>
                                        </p:tgtEl>
                                        <p:attrNameLst>
                                          <p:attrName>style.visibility</p:attrName>
                                        </p:attrNameLst>
                                      </p:cBhvr>
                                      <p:to>
                                        <p:strVal val="visible"/>
                                      </p:to>
                                    </p:set>
                                    <p:anim calcmode="lin" valueType="num">
                                      <p:cBhvr additive="base">
                                        <p:cTn id="124" dur="500" fill="hold"/>
                                        <p:tgtEl>
                                          <p:spTgt spid="101"/>
                                        </p:tgtEl>
                                        <p:attrNameLst>
                                          <p:attrName>ppt_x</p:attrName>
                                        </p:attrNameLst>
                                      </p:cBhvr>
                                      <p:tavLst>
                                        <p:tav tm="0">
                                          <p:val>
                                            <p:strVal val="#ppt_x"/>
                                          </p:val>
                                        </p:tav>
                                        <p:tav tm="100000">
                                          <p:val>
                                            <p:strVal val="#ppt_x"/>
                                          </p:val>
                                        </p:tav>
                                      </p:tavLst>
                                    </p:anim>
                                    <p:anim calcmode="lin" valueType="num">
                                      <p:cBhvr additive="base">
                                        <p:cTn id="125"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1000"/>
                                        <p:tgtEl>
                                          <p:spTgt spid="21"/>
                                        </p:tgtEl>
                                      </p:cBhvr>
                                    </p:animEffect>
                                    <p:anim calcmode="lin" valueType="num">
                                      <p:cBhvr>
                                        <p:cTn id="131" dur="1000" fill="hold"/>
                                        <p:tgtEl>
                                          <p:spTgt spid="21"/>
                                        </p:tgtEl>
                                        <p:attrNameLst>
                                          <p:attrName>ppt_x</p:attrName>
                                        </p:attrNameLst>
                                      </p:cBhvr>
                                      <p:tavLst>
                                        <p:tav tm="0">
                                          <p:val>
                                            <p:strVal val="#ppt_x"/>
                                          </p:val>
                                        </p:tav>
                                        <p:tav tm="100000">
                                          <p:val>
                                            <p:strVal val="#ppt_x"/>
                                          </p:val>
                                        </p:tav>
                                      </p:tavLst>
                                    </p:anim>
                                    <p:anim calcmode="lin" valueType="num">
                                      <p:cBhvr>
                                        <p:cTn id="132" dur="1000" fill="hold"/>
                                        <p:tgtEl>
                                          <p:spTgt spid="21"/>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1000"/>
                                        <p:tgtEl>
                                          <p:spTgt spid="7"/>
                                        </p:tgtEl>
                                      </p:cBhvr>
                                    </p:animEffect>
                                    <p:anim calcmode="lin" valueType="num">
                                      <p:cBhvr>
                                        <p:cTn id="136" dur="1000" fill="hold"/>
                                        <p:tgtEl>
                                          <p:spTgt spid="7"/>
                                        </p:tgtEl>
                                        <p:attrNameLst>
                                          <p:attrName>ppt_x</p:attrName>
                                        </p:attrNameLst>
                                      </p:cBhvr>
                                      <p:tavLst>
                                        <p:tav tm="0">
                                          <p:val>
                                            <p:strVal val="#ppt_x"/>
                                          </p:val>
                                        </p:tav>
                                        <p:tav tm="100000">
                                          <p:val>
                                            <p:strVal val="#ppt_x"/>
                                          </p:val>
                                        </p:tav>
                                      </p:tavLst>
                                    </p:anim>
                                    <p:anim calcmode="lin" valueType="num">
                                      <p:cBhvr>
                                        <p:cTn id="137" dur="1000" fill="hold"/>
                                        <p:tgtEl>
                                          <p:spTgt spid="7"/>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1000"/>
                                        <p:tgtEl>
                                          <p:spTgt spid="19"/>
                                        </p:tgtEl>
                                      </p:cBhvr>
                                    </p:animEffect>
                                    <p:anim calcmode="lin" valueType="num">
                                      <p:cBhvr>
                                        <p:cTn id="141" dur="1000" fill="hold"/>
                                        <p:tgtEl>
                                          <p:spTgt spid="19"/>
                                        </p:tgtEl>
                                        <p:attrNameLst>
                                          <p:attrName>ppt_x</p:attrName>
                                        </p:attrNameLst>
                                      </p:cBhvr>
                                      <p:tavLst>
                                        <p:tav tm="0">
                                          <p:val>
                                            <p:strVal val="#ppt_x"/>
                                          </p:val>
                                        </p:tav>
                                        <p:tav tm="100000">
                                          <p:val>
                                            <p:strVal val="#ppt_x"/>
                                          </p:val>
                                        </p:tav>
                                      </p:tavLst>
                                    </p:anim>
                                    <p:anim calcmode="lin" valueType="num">
                                      <p:cBhvr>
                                        <p:cTn id="142" dur="1000" fill="hold"/>
                                        <p:tgtEl>
                                          <p:spTgt spid="19"/>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fade">
                                      <p:cBhvr>
                                        <p:cTn id="145" dur="1000"/>
                                        <p:tgtEl>
                                          <p:spTgt spid="20"/>
                                        </p:tgtEl>
                                      </p:cBhvr>
                                    </p:animEffect>
                                    <p:anim calcmode="lin" valueType="num">
                                      <p:cBhvr>
                                        <p:cTn id="146" dur="1000" fill="hold"/>
                                        <p:tgtEl>
                                          <p:spTgt spid="20"/>
                                        </p:tgtEl>
                                        <p:attrNameLst>
                                          <p:attrName>ppt_x</p:attrName>
                                        </p:attrNameLst>
                                      </p:cBhvr>
                                      <p:tavLst>
                                        <p:tav tm="0">
                                          <p:val>
                                            <p:strVal val="#ppt_x"/>
                                          </p:val>
                                        </p:tav>
                                        <p:tav tm="100000">
                                          <p:val>
                                            <p:strVal val="#ppt_x"/>
                                          </p:val>
                                        </p:tav>
                                      </p:tavLst>
                                    </p:anim>
                                    <p:anim calcmode="lin" valueType="num">
                                      <p:cBhvr>
                                        <p:cTn id="1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cBhvr additive="base">
                                        <p:cTn id="152" dur="500" fill="hold"/>
                                        <p:tgtEl>
                                          <p:spTgt spid="31"/>
                                        </p:tgtEl>
                                        <p:attrNameLst>
                                          <p:attrName>ppt_x</p:attrName>
                                        </p:attrNameLst>
                                      </p:cBhvr>
                                      <p:tavLst>
                                        <p:tav tm="0">
                                          <p:val>
                                            <p:strVal val="#ppt_x"/>
                                          </p:val>
                                        </p:tav>
                                        <p:tav tm="100000">
                                          <p:val>
                                            <p:strVal val="#ppt_x"/>
                                          </p:val>
                                        </p:tav>
                                      </p:tavLst>
                                    </p:anim>
                                    <p:anim calcmode="lin" valueType="num">
                                      <p:cBhvr additive="base">
                                        <p:cTn id="153" dur="500" fill="hold"/>
                                        <p:tgtEl>
                                          <p:spTgt spid="31"/>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additive="base">
                                        <p:cTn id="156" dur="500" fill="hold"/>
                                        <p:tgtEl>
                                          <p:spTgt spid="23"/>
                                        </p:tgtEl>
                                        <p:attrNameLst>
                                          <p:attrName>ppt_x</p:attrName>
                                        </p:attrNameLst>
                                      </p:cBhvr>
                                      <p:tavLst>
                                        <p:tav tm="0">
                                          <p:val>
                                            <p:strVal val="#ppt_x"/>
                                          </p:val>
                                        </p:tav>
                                        <p:tav tm="100000">
                                          <p:val>
                                            <p:strVal val="#ppt_x"/>
                                          </p:val>
                                        </p:tav>
                                      </p:tavLst>
                                    </p:anim>
                                    <p:anim calcmode="lin" valueType="num">
                                      <p:cBhvr additive="base">
                                        <p:cTn id="157" dur="500" fill="hold"/>
                                        <p:tgtEl>
                                          <p:spTgt spid="23"/>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additive="base">
                                        <p:cTn id="160" dur="500" fill="hold"/>
                                        <p:tgtEl>
                                          <p:spTgt spid="29"/>
                                        </p:tgtEl>
                                        <p:attrNameLst>
                                          <p:attrName>ppt_x</p:attrName>
                                        </p:attrNameLst>
                                      </p:cBhvr>
                                      <p:tavLst>
                                        <p:tav tm="0">
                                          <p:val>
                                            <p:strVal val="#ppt_x"/>
                                          </p:val>
                                        </p:tav>
                                        <p:tav tm="100000">
                                          <p:val>
                                            <p:strVal val="#ppt_x"/>
                                          </p:val>
                                        </p:tav>
                                      </p:tavLst>
                                    </p:anim>
                                    <p:anim calcmode="lin" valueType="num">
                                      <p:cBhvr additive="base">
                                        <p:cTn id="161" dur="500" fill="hold"/>
                                        <p:tgtEl>
                                          <p:spTgt spid="29"/>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30"/>
                                        </p:tgtEl>
                                        <p:attrNameLst>
                                          <p:attrName>style.visibility</p:attrName>
                                        </p:attrNameLst>
                                      </p:cBhvr>
                                      <p:to>
                                        <p:strVal val="visible"/>
                                      </p:to>
                                    </p:set>
                                    <p:anim calcmode="lin" valueType="num">
                                      <p:cBhvr additive="base">
                                        <p:cTn id="164" dur="500" fill="hold"/>
                                        <p:tgtEl>
                                          <p:spTgt spid="30"/>
                                        </p:tgtEl>
                                        <p:attrNameLst>
                                          <p:attrName>ppt_x</p:attrName>
                                        </p:attrNameLst>
                                      </p:cBhvr>
                                      <p:tavLst>
                                        <p:tav tm="0">
                                          <p:val>
                                            <p:strVal val="#ppt_x"/>
                                          </p:val>
                                        </p:tav>
                                        <p:tav tm="100000">
                                          <p:val>
                                            <p:strVal val="#ppt_x"/>
                                          </p:val>
                                        </p:tav>
                                      </p:tavLst>
                                    </p:anim>
                                    <p:anim calcmode="lin" valueType="num">
                                      <p:cBhvr additive="base">
                                        <p:cTn id="16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2" grpId="0" animBg="1"/>
      <p:bldP spid="25" grpId="0"/>
      <p:bldP spid="28" grpId="0"/>
      <p:bldP spid="34" grpId="0"/>
      <p:bldP spid="35" grpId="0" animBg="1"/>
      <p:bldP spid="37" grpId="0" animBg="1"/>
      <p:bldP spid="41" grpId="0" animBg="1"/>
      <p:bldP spid="42" grpId="0" animBg="1"/>
      <p:bldP spid="43" grpId="0" animBg="1"/>
      <p:bldP spid="48" grpId="0"/>
      <p:bldP spid="50" grpId="0" animBg="1"/>
      <p:bldP spid="51" grpId="0" animBg="1"/>
      <p:bldP spid="86" grpId="0" animBg="1"/>
      <p:bldP spid="87" grpId="0"/>
      <p:bldP spid="93" grpId="0" animBg="1"/>
      <p:bldP spid="99" grpId="0"/>
      <p:bldP spid="100" grpId="0" animBg="1"/>
      <p:bldP spid="101" grpId="0" animBg="1"/>
      <p:bldP spid="19" grpId="0"/>
      <p:bldP spid="20" grpId="0" animBg="1"/>
      <p:bldP spid="21" grpId="0" animBg="1"/>
      <p:bldP spid="29" grpId="0"/>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A41BFC9-2E4B-218C-0BA5-605F90AB793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7371"/>
                      </a14:imgEffect>
                    </a14:imgLayer>
                  </a14:imgProps>
                </a:ext>
              </a:extLst>
            </a:blip>
            <a:stretch>
              <a:fillRect t="-9222" b="-9222"/>
            </a:stretch>
          </a:blipFill>
        </p:spPr>
        <p:txBody>
          <a:bodyPr/>
          <a:lstStyle/>
          <a:p>
            <a:endParaRPr lang="en-US"/>
          </a:p>
        </p:txBody>
      </p:sp>
      <p:sp>
        <p:nvSpPr>
          <p:cNvPr id="8" name="TextBox 6">
            <a:extLst>
              <a:ext uri="{FF2B5EF4-FFF2-40B4-BE49-F238E27FC236}">
                <a16:creationId xmlns:a16="http://schemas.microsoft.com/office/drawing/2014/main" id="{6801F9B5-953D-BDE7-FA04-B703008E0A91}"/>
              </a:ext>
            </a:extLst>
          </p:cNvPr>
          <p:cNvSpPr txBox="1"/>
          <p:nvPr/>
        </p:nvSpPr>
        <p:spPr>
          <a:xfrm>
            <a:off x="288471" y="1237074"/>
            <a:ext cx="4515757" cy="923330"/>
          </a:xfrm>
          <a:prstGeom prst="rect">
            <a:avLst/>
          </a:prstGeom>
        </p:spPr>
        <p:txBody>
          <a:bodyPr wrap="square" lIns="0" tIns="0" rIns="0" bIns="0" rtlCol="0" anchor="t">
            <a:spAutoFit/>
          </a:bodyPr>
          <a:lstStyle/>
          <a:p>
            <a:pPr algn="ctr"/>
            <a:r>
              <a:rPr lang="en-GB" sz="6000" b="1" dirty="0">
                <a:solidFill>
                  <a:schemeClr val="bg1"/>
                </a:solidFill>
                <a:latin typeface="Fredoka" panose="020B0604020202020204" charset="-79"/>
                <a:cs typeface="Fredoka" panose="020B0604020202020204" charset="-79"/>
              </a:rPr>
              <a:t>Introduction</a:t>
            </a:r>
            <a:endParaRPr lang="en-US" sz="6000" b="1" dirty="0">
              <a:solidFill>
                <a:schemeClr val="bg1"/>
              </a:solidFill>
              <a:latin typeface="Fredoka" panose="020B0604020202020204" charset="-79"/>
              <a:cs typeface="Fredoka" panose="020B0604020202020204" charset="-79"/>
            </a:endParaRPr>
          </a:p>
        </p:txBody>
      </p:sp>
      <p:cxnSp>
        <p:nvCxnSpPr>
          <p:cNvPr id="10" name="Straight Connector 9">
            <a:extLst>
              <a:ext uri="{FF2B5EF4-FFF2-40B4-BE49-F238E27FC236}">
                <a16:creationId xmlns:a16="http://schemas.microsoft.com/office/drawing/2014/main" id="{02DF65F8-07DC-A91E-380D-BA3637CBFF33}"/>
              </a:ext>
            </a:extLst>
          </p:cNvPr>
          <p:cNvCxnSpPr/>
          <p:nvPr/>
        </p:nvCxnSpPr>
        <p:spPr>
          <a:xfrm>
            <a:off x="0" y="2160404"/>
            <a:ext cx="49203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8BBAB84-1DB3-EBC0-B549-C6F4D64F1D72}"/>
              </a:ext>
            </a:extLst>
          </p:cNvPr>
          <p:cNvSpPr txBox="1"/>
          <p:nvPr/>
        </p:nvSpPr>
        <p:spPr>
          <a:xfrm>
            <a:off x="210913" y="2388709"/>
            <a:ext cx="6105524" cy="3108543"/>
          </a:xfrm>
          <a:prstGeom prst="rect">
            <a:avLst/>
          </a:prstGeom>
          <a:solidFill>
            <a:schemeClr val="bg1">
              <a:lumMod val="65000"/>
            </a:schemeClr>
          </a:solidFill>
        </p:spPr>
        <p:txBody>
          <a:bodyPr wrap="square">
            <a:spAutoFit/>
          </a:bodyPr>
          <a:lstStyle/>
          <a:p>
            <a:r>
              <a:rPr lang="en-GB" sz="2800" i="0" dirty="0">
                <a:ln w="3175">
                  <a:noFill/>
                </a:ln>
                <a:effectLst>
                  <a:outerShdw blurRad="38100" dist="19050" dir="2700000" algn="tl" rotWithShape="0">
                    <a:schemeClr val="dk1">
                      <a:alpha val="40000"/>
                    </a:schemeClr>
                  </a:outerShdw>
                </a:effectLst>
                <a:cs typeface="Fredoka" panose="020B0604020202020204" charset="-79"/>
              </a:rPr>
              <a:t>Secondary storage is a memory that is stored external to the computer.  It is mainly used for the permanent and long-term storage of programs and data. Hard Disks, CDs, DVDs, Pen/Flash drives, SSD, etc, are examples of secondary storage.</a:t>
            </a:r>
            <a:endParaRPr lang="en-US" sz="2800" dirty="0">
              <a:ln w="3175">
                <a:noFill/>
              </a:ln>
              <a:effectLst>
                <a:outerShdw blurRad="38100" dist="19050" dir="2700000" algn="tl" rotWithShape="0">
                  <a:schemeClr val="dk1">
                    <a:alpha val="40000"/>
                  </a:schemeClr>
                </a:outerShdw>
              </a:effectLst>
              <a:cs typeface="Fredoka" panose="020B0604020202020204" charset="-79"/>
            </a:endParaRPr>
          </a:p>
        </p:txBody>
      </p:sp>
    </p:spTree>
    <p:extLst>
      <p:ext uri="{BB962C8B-B14F-4D97-AF65-F5344CB8AC3E}">
        <p14:creationId xmlns:p14="http://schemas.microsoft.com/office/powerpoint/2010/main" val="42703320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trips(down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15">
            <a:extLst>
              <a:ext uri="{FF2B5EF4-FFF2-40B4-BE49-F238E27FC236}">
                <a16:creationId xmlns:a16="http://schemas.microsoft.com/office/drawing/2014/main" id="{A74B8104-04DE-45E7-8CB3-2C7EC667D7B4}"/>
              </a:ext>
            </a:extLst>
          </p:cNvPr>
          <p:cNvSpPr/>
          <p:nvPr/>
        </p:nvSpPr>
        <p:spPr>
          <a:xfrm>
            <a:off x="352343" y="1206236"/>
            <a:ext cx="5451558"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Computer memory</a:t>
            </a:r>
          </a:p>
          <a:p>
            <a:pPr algn="ctr"/>
            <a:endParaRPr lang="en-US" dirty="0"/>
          </a:p>
        </p:txBody>
      </p:sp>
      <p:sp>
        <p:nvSpPr>
          <p:cNvPr id="21" name="Rectangle: Rounded Corners 16">
            <a:extLst>
              <a:ext uri="{FF2B5EF4-FFF2-40B4-BE49-F238E27FC236}">
                <a16:creationId xmlns:a16="http://schemas.microsoft.com/office/drawing/2014/main" id="{3D9C9619-C775-CD23-AFC7-14CE6F6B6E78}"/>
              </a:ext>
            </a:extLst>
          </p:cNvPr>
          <p:cNvSpPr/>
          <p:nvPr/>
        </p:nvSpPr>
        <p:spPr>
          <a:xfrm>
            <a:off x="323530" y="2664336"/>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Hard Disk</a:t>
            </a:r>
          </a:p>
          <a:p>
            <a:pPr algn="ctr"/>
            <a:endParaRPr lang="en-US" dirty="0"/>
          </a:p>
        </p:txBody>
      </p:sp>
      <p:sp>
        <p:nvSpPr>
          <p:cNvPr id="25" name="Text Placeholder 24">
            <a:extLst>
              <a:ext uri="{FF2B5EF4-FFF2-40B4-BE49-F238E27FC236}">
                <a16:creationId xmlns:a16="http://schemas.microsoft.com/office/drawing/2014/main" id="{99FF906D-822E-9307-5079-F32D14B9BB4C}"/>
              </a:ext>
            </a:extLst>
          </p:cNvPr>
          <p:cNvSpPr>
            <a:spLocks noGrp="1"/>
          </p:cNvSpPr>
          <p:nvPr>
            <p:ph type="body" sz="quarter" idx="10"/>
          </p:nvPr>
        </p:nvSpPr>
        <p:spPr/>
        <p:txBody>
          <a:bodyPr>
            <a:normAutofit fontScale="92500" lnSpcReduction="20000"/>
          </a:bodyPr>
          <a:lstStyle/>
          <a:p>
            <a:r>
              <a:rPr lang="en-GB" dirty="0"/>
              <a:t>Types of Secondary Devices</a:t>
            </a:r>
            <a:endParaRPr lang="en-US" dirty="0"/>
          </a:p>
        </p:txBody>
      </p:sp>
      <p:sp>
        <p:nvSpPr>
          <p:cNvPr id="2" name="Rectangle: Rounded Corners 16">
            <a:extLst>
              <a:ext uri="{FF2B5EF4-FFF2-40B4-BE49-F238E27FC236}">
                <a16:creationId xmlns:a16="http://schemas.microsoft.com/office/drawing/2014/main" id="{2319E3A6-3A49-908A-ED51-8CB53930C34F}"/>
              </a:ext>
            </a:extLst>
          </p:cNvPr>
          <p:cNvSpPr/>
          <p:nvPr/>
        </p:nvSpPr>
        <p:spPr>
          <a:xfrm>
            <a:off x="6138940" y="4517026"/>
            <a:ext cx="5451558"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Floppy Disk</a:t>
            </a:r>
          </a:p>
          <a:p>
            <a:pPr algn="ctr"/>
            <a:endParaRPr lang="en-US" dirty="0"/>
          </a:p>
        </p:txBody>
      </p:sp>
      <p:sp>
        <p:nvSpPr>
          <p:cNvPr id="18" name="Rectangle: Rounded Corners 15">
            <a:extLst>
              <a:ext uri="{FF2B5EF4-FFF2-40B4-BE49-F238E27FC236}">
                <a16:creationId xmlns:a16="http://schemas.microsoft.com/office/drawing/2014/main" id="{4BE1B336-B09A-68A2-9B64-E0B63DAE53FB}"/>
              </a:ext>
            </a:extLst>
          </p:cNvPr>
          <p:cNvSpPr/>
          <p:nvPr/>
        </p:nvSpPr>
        <p:spPr>
          <a:xfrm>
            <a:off x="6096000" y="3138714"/>
            <a:ext cx="5451558"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Hard Disk</a:t>
            </a:r>
            <a:endParaRPr lang="en-US" dirty="0"/>
          </a:p>
        </p:txBody>
      </p:sp>
      <p:sp>
        <p:nvSpPr>
          <p:cNvPr id="19" name="Rectangle: Rounded Corners 16">
            <a:extLst>
              <a:ext uri="{FF2B5EF4-FFF2-40B4-BE49-F238E27FC236}">
                <a16:creationId xmlns:a16="http://schemas.microsoft.com/office/drawing/2014/main" id="{8B6BEF3D-0289-DB5A-9980-4A081840C7E6}"/>
              </a:ext>
            </a:extLst>
          </p:cNvPr>
          <p:cNvSpPr/>
          <p:nvPr/>
        </p:nvSpPr>
        <p:spPr>
          <a:xfrm>
            <a:off x="6110127" y="1760402"/>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Magnetic Tape</a:t>
            </a:r>
            <a:endParaRPr lang="en-US" dirty="0"/>
          </a:p>
        </p:txBody>
      </p:sp>
      <p:sp>
        <p:nvSpPr>
          <p:cNvPr id="20" name="Rectangle: Rounded Corners 16">
            <a:extLst>
              <a:ext uri="{FF2B5EF4-FFF2-40B4-BE49-F238E27FC236}">
                <a16:creationId xmlns:a16="http://schemas.microsoft.com/office/drawing/2014/main" id="{D59E5DFD-FAAB-42A8-10D1-1B7F1D200CB5}"/>
              </a:ext>
            </a:extLst>
          </p:cNvPr>
          <p:cNvSpPr/>
          <p:nvPr/>
        </p:nvSpPr>
        <p:spPr>
          <a:xfrm>
            <a:off x="323529" y="5575388"/>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Solid State drive</a:t>
            </a:r>
          </a:p>
          <a:p>
            <a:pPr algn="ctr"/>
            <a:endParaRPr lang="en-US" dirty="0"/>
          </a:p>
        </p:txBody>
      </p:sp>
      <p:sp>
        <p:nvSpPr>
          <p:cNvPr id="22" name="Rectangle: Rounded Corners 16">
            <a:extLst>
              <a:ext uri="{FF2B5EF4-FFF2-40B4-BE49-F238E27FC236}">
                <a16:creationId xmlns:a16="http://schemas.microsoft.com/office/drawing/2014/main" id="{60505F72-482D-5F60-707D-B75550408612}"/>
              </a:ext>
            </a:extLst>
          </p:cNvPr>
          <p:cNvSpPr/>
          <p:nvPr/>
        </p:nvSpPr>
        <p:spPr>
          <a:xfrm>
            <a:off x="352343" y="4119862"/>
            <a:ext cx="5451558" cy="90393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0" i="0" dirty="0">
                <a:solidFill>
                  <a:srgbClr val="202124"/>
                </a:solidFill>
                <a:effectLst/>
                <a:latin typeface="Google Sans"/>
              </a:rPr>
              <a:t>DVD</a:t>
            </a:r>
            <a:endParaRPr lang="en-US" dirty="0"/>
          </a:p>
        </p:txBody>
      </p:sp>
      <p:sp>
        <p:nvSpPr>
          <p:cNvPr id="23" name="Rectangle: Rounded Corners 16">
            <a:extLst>
              <a:ext uri="{FF2B5EF4-FFF2-40B4-BE49-F238E27FC236}">
                <a16:creationId xmlns:a16="http://schemas.microsoft.com/office/drawing/2014/main" id="{344350F0-3F36-3B64-7FF9-A815692E2068}"/>
              </a:ext>
            </a:extLst>
          </p:cNvPr>
          <p:cNvSpPr/>
          <p:nvPr/>
        </p:nvSpPr>
        <p:spPr>
          <a:xfrm>
            <a:off x="6096000" y="6066524"/>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Flash Drive</a:t>
            </a:r>
            <a:endParaRPr lang="en-US" dirty="0"/>
          </a:p>
        </p:txBody>
      </p:sp>
    </p:spTree>
    <p:extLst>
      <p:ext uri="{BB962C8B-B14F-4D97-AF65-F5344CB8AC3E}">
        <p14:creationId xmlns:p14="http://schemas.microsoft.com/office/powerpoint/2010/main" val="6246955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arn(inVertic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ppt_x"/>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1" grpId="0" animBg="1"/>
      <p:bldP spid="25" grpId="0" build="p"/>
      <p:bldP spid="2" grpId="0" animBg="1"/>
      <p:bldP spid="18" grpId="0" animBg="1"/>
      <p:bldP spid="19" grpId="0" animBg="1"/>
      <p:bldP spid="20"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4191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pic>
        <p:nvPicPr>
          <p:cNvPr id="10" name="Picture 9">
            <a:extLst>
              <a:ext uri="{FF2B5EF4-FFF2-40B4-BE49-F238E27FC236}">
                <a16:creationId xmlns:a16="http://schemas.microsoft.com/office/drawing/2014/main" id="{95F4F8D7-13D4-C491-4B7F-96B3162F4DF0}"/>
              </a:ext>
            </a:extLst>
          </p:cNvPr>
          <p:cNvPicPr>
            <a:picLocks noChangeAspect="1"/>
          </p:cNvPicPr>
          <p:nvPr/>
        </p:nvPicPr>
        <p:blipFill rotWithShape="1">
          <a:blip r:embed="rId3">
            <a:extLst>
              <a:ext uri="{28A0092B-C50C-407E-A947-70E740481C1C}">
                <a14:useLocalDpi xmlns:a14="http://schemas.microsoft.com/office/drawing/2010/main" val="0"/>
              </a:ext>
            </a:extLst>
          </a:blip>
          <a:srcRect t="47273"/>
          <a:stretch/>
        </p:blipFill>
        <p:spPr>
          <a:xfrm>
            <a:off x="391886" y="141547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bg1"/>
                </a:solidFill>
              </a:rPr>
              <a:t>Computer memory </a:t>
            </a:r>
          </a:p>
        </p:txBody>
      </p:sp>
      <p:sp>
        <p:nvSpPr>
          <p:cNvPr id="12" name="Rectangle: Rounded Corners 15">
            <a:extLst>
              <a:ext uri="{FF2B5EF4-FFF2-40B4-BE49-F238E27FC236}">
                <a16:creationId xmlns:a16="http://schemas.microsoft.com/office/drawing/2014/main" id="{6F62E579-DA9A-2669-C3AD-FA5104D20790}"/>
              </a:ext>
            </a:extLst>
          </p:cNvPr>
          <p:cNvSpPr/>
          <p:nvPr/>
        </p:nvSpPr>
        <p:spPr>
          <a:xfrm>
            <a:off x="5780686" y="1929824"/>
            <a:ext cx="5801714" cy="90393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dirty="0">
              <a:solidFill>
                <a:srgbClr val="202124"/>
              </a:solidFill>
              <a:effectLst/>
              <a:latin typeface="Google Sans"/>
            </a:endParaRPr>
          </a:p>
          <a:p>
            <a:pPr algn="ctr"/>
            <a:r>
              <a:rPr lang="en-US" sz="3200" b="0" i="0" dirty="0">
                <a:solidFill>
                  <a:srgbClr val="202124"/>
                </a:solidFill>
                <a:effectLst/>
                <a:latin typeface="Google Sans"/>
              </a:rPr>
              <a:t>Computer memory</a:t>
            </a:r>
          </a:p>
          <a:p>
            <a:pPr algn="ctr"/>
            <a:endParaRPr lang="en-US" sz="3200" dirty="0"/>
          </a:p>
        </p:txBody>
      </p:sp>
      <p:sp>
        <p:nvSpPr>
          <p:cNvPr id="6" name="TextBox 5">
            <a:extLst>
              <a:ext uri="{FF2B5EF4-FFF2-40B4-BE49-F238E27FC236}">
                <a16:creationId xmlns:a16="http://schemas.microsoft.com/office/drawing/2014/main" id="{64796D6D-7C86-53A5-1D2B-CE556F0D80F7}"/>
              </a:ext>
            </a:extLst>
          </p:cNvPr>
          <p:cNvSpPr txBox="1"/>
          <p:nvPr/>
        </p:nvSpPr>
        <p:spPr>
          <a:xfrm>
            <a:off x="5780686" y="3265488"/>
            <a:ext cx="5776096" cy="2862322"/>
          </a:xfrm>
          <a:prstGeom prst="rect">
            <a:avLst/>
          </a:prstGeom>
          <a:noFill/>
        </p:spPr>
        <p:txBody>
          <a:bodyPr wrap="square">
            <a:spAutoFit/>
          </a:bodyPr>
          <a:lstStyle/>
          <a:p>
            <a:r>
              <a:rPr lang="en-GB" sz="2000" b="0" i="0" dirty="0">
                <a:solidFill>
                  <a:schemeClr val="bg1"/>
                </a:solidFill>
                <a:effectLst/>
                <a:latin typeface="Fredoka" panose="020B0604020202020204" charset="-79"/>
                <a:cs typeface="Fredoka" panose="020B0604020202020204" charset="-79"/>
              </a:rPr>
              <a:t>                                     RAM</a:t>
            </a:r>
          </a:p>
          <a:p>
            <a:r>
              <a:rPr lang="en-GB" sz="2000" b="0" i="0" dirty="0">
                <a:solidFill>
                  <a:schemeClr val="bg1"/>
                </a:solidFill>
                <a:effectLst/>
                <a:latin typeface="Fredoka" panose="020B0604020202020204" charset="-79"/>
                <a:cs typeface="Fredoka" panose="020B0604020202020204" charset="-79"/>
              </a:rPr>
              <a:t>RAM is the main memory in a computer. Application programs and data in current use are kept so they can be quickly reached by the device's processor. It is much faster to read from and write to than other kinds of storage, such as a hard disk drive (HDD), solid-state drive (SSD) or optical drive.</a:t>
            </a:r>
          </a:p>
          <a:p>
            <a:endParaRPr lang="en-US" sz="2000" dirty="0">
              <a:solidFill>
                <a:schemeClr val="bg1"/>
              </a:solidFill>
              <a:latin typeface="Fredoka" panose="020B0604020202020204" charset="-79"/>
              <a:cs typeface="Fredoka" panose="020B0604020202020204" charset="-79"/>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2"/>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plus(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7" presetClass="exit" presetSubtype="0" fill="hold" grpId="2" nodeType="clickEffect">
                                  <p:stCondLst>
                                    <p:cond delay="0"/>
                                  </p:stCondLst>
                                  <p:childTnLst>
                                    <p:animEffect transition="out" filter="fade">
                                      <p:cBhvr>
                                        <p:cTn id="55" dur="1000"/>
                                        <p:tgtEl>
                                          <p:spTgt spid="12"/>
                                        </p:tgtEl>
                                      </p:cBhvr>
                                    </p:animEffect>
                                    <p:anim calcmode="lin" valueType="num">
                                      <p:cBhvr>
                                        <p:cTn id="56" dur="1000"/>
                                        <p:tgtEl>
                                          <p:spTgt spid="12"/>
                                        </p:tgtEl>
                                        <p:attrNameLst>
                                          <p:attrName>ppt_x</p:attrName>
                                        </p:attrNameLst>
                                      </p:cBhvr>
                                      <p:tavLst>
                                        <p:tav tm="0">
                                          <p:val>
                                            <p:strVal val="ppt_x"/>
                                          </p:val>
                                        </p:tav>
                                        <p:tav tm="100000">
                                          <p:val>
                                            <p:strVal val="ppt_x"/>
                                          </p:val>
                                        </p:tav>
                                      </p:tavLst>
                                    </p:anim>
                                    <p:anim calcmode="lin" valueType="num">
                                      <p:cBhvr>
                                        <p:cTn id="57" dur="1000"/>
                                        <p:tgtEl>
                                          <p:spTgt spid="12"/>
                                        </p:tgtEl>
                                        <p:attrNameLst>
                                          <p:attrName>ppt_y</p:attrName>
                                        </p:attrNameLst>
                                      </p:cBhvr>
                                      <p:tavLst>
                                        <p:tav tm="0">
                                          <p:val>
                                            <p:strVal val="ppt_y"/>
                                          </p:val>
                                        </p:tav>
                                        <p:tav tm="100000">
                                          <p:val>
                                            <p:strVal val="ppt_y-.1"/>
                                          </p:val>
                                        </p:tav>
                                      </p:tavLst>
                                    </p:anim>
                                    <p:set>
                                      <p:cBhvr>
                                        <p:cTn id="58"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2" grpId="1" animBg="1"/>
      <p:bldP spid="12" grpId="2" animBg="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a:t>
            </a:r>
          </a:p>
        </p:txBody>
      </p:sp>
      <p:pic>
        <p:nvPicPr>
          <p:cNvPr id="7" name="Picture 6">
            <a:extLst>
              <a:ext uri="{FF2B5EF4-FFF2-40B4-BE49-F238E27FC236}">
                <a16:creationId xmlns:a16="http://schemas.microsoft.com/office/drawing/2014/main" id="{5BB81BEC-7533-8878-5CA6-902023A779BC}"/>
              </a:ext>
            </a:extLst>
          </p:cNvPr>
          <p:cNvPicPr>
            <a:picLocks noChangeAspect="1"/>
          </p:cNvPicPr>
          <p:nvPr/>
        </p:nvPicPr>
        <p:blipFill>
          <a:blip r:embed="rId2">
            <a:extLst>
              <a:ext uri="{28A0092B-C50C-407E-A947-70E740481C1C}">
                <a14:useLocalDpi xmlns:a14="http://schemas.microsoft.com/office/drawing/2010/main" val="0"/>
              </a:ext>
            </a:extLst>
          </a:blip>
          <a:srcRect l="19377" r="19377"/>
          <a:stretch/>
        </p:blipFill>
        <p:spPr>
          <a:xfrm>
            <a:off x="512428" y="1962197"/>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Rounded Corners 15">
            <a:extLst>
              <a:ext uri="{FF2B5EF4-FFF2-40B4-BE49-F238E27FC236}">
                <a16:creationId xmlns:a16="http://schemas.microsoft.com/office/drawing/2014/main" id="{0E2B8173-B9AD-4ADA-FEB5-5702B61C144E}"/>
              </a:ext>
            </a:extLst>
          </p:cNvPr>
          <p:cNvSpPr/>
          <p:nvPr/>
        </p:nvSpPr>
        <p:spPr>
          <a:xfrm>
            <a:off x="12687356" y="1929824"/>
            <a:ext cx="5801714" cy="903934"/>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202124"/>
              </a:solidFill>
              <a:latin typeface="Google Sans"/>
            </a:endParaRPr>
          </a:p>
          <a:p>
            <a:pPr algn="ctr"/>
            <a:r>
              <a:rPr lang="en-US" sz="3200" dirty="0">
                <a:solidFill>
                  <a:srgbClr val="202124"/>
                </a:solidFill>
                <a:latin typeface="Google Sans"/>
              </a:rPr>
              <a:t>Hard Disk</a:t>
            </a:r>
          </a:p>
          <a:p>
            <a:pPr algn="ctr"/>
            <a:endParaRPr lang="en-US" sz="3200" dirty="0"/>
          </a:p>
        </p:txBody>
      </p:sp>
      <p:sp>
        <p:nvSpPr>
          <p:cNvPr id="15" name="TextBox 14">
            <a:extLst>
              <a:ext uri="{FF2B5EF4-FFF2-40B4-BE49-F238E27FC236}">
                <a16:creationId xmlns:a16="http://schemas.microsoft.com/office/drawing/2014/main" id="{8D02102C-4A87-4B7A-DF92-C384235A7A92}"/>
              </a:ext>
            </a:extLst>
          </p:cNvPr>
          <p:cNvSpPr txBox="1"/>
          <p:nvPr/>
        </p:nvSpPr>
        <p:spPr>
          <a:xfrm>
            <a:off x="12839756" y="3372193"/>
            <a:ext cx="5776096" cy="2554545"/>
          </a:xfrm>
          <a:prstGeom prst="rect">
            <a:avLst/>
          </a:prstGeom>
          <a:noFill/>
        </p:spPr>
        <p:txBody>
          <a:bodyPr wrap="square">
            <a:spAutoFit/>
          </a:bodyPr>
          <a:lstStyle/>
          <a:p>
            <a:r>
              <a:rPr lang="en-GB" sz="2000" dirty="0">
                <a:latin typeface="Fredoka" panose="020B0604020202020204" charset="-79"/>
                <a:cs typeface="Fredoka" panose="020B0604020202020204" charset="-79"/>
              </a:rPr>
              <a:t>Hard disk, also called hard disk drive or hard drive, magnetic storage medium for a computer. Hard disks are flat circular plates made of aluminium or glass and coated with a magnetic material. Hard disks for personal computers can store terabytes (trillions of bytes) of information. Data are stored on their surfaces in concentric tracks. </a:t>
            </a:r>
          </a:p>
        </p:txBody>
      </p:sp>
    </p:spTree>
    <p:extLst>
      <p:ext uri="{BB962C8B-B14F-4D97-AF65-F5344CB8AC3E}">
        <p14:creationId xmlns:p14="http://schemas.microsoft.com/office/powerpoint/2010/main" val="21633233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path" presetSubtype="0" accel="50000" decel="50000" fill="hold" grpId="0" nodeType="clickEffect">
                                  <p:stCondLst>
                                    <p:cond delay="0"/>
                                  </p:stCondLst>
                                  <p:childTnLst>
                                    <p:animMotion origin="layout" path="M 4.375E-6 -2.22222E-6 L -0.55977 0.00509 " pathEditMode="relative" rAng="0" ptsTypes="AA">
                                      <p:cBhvr>
                                        <p:cTn id="12" dur="2000" fill="hold"/>
                                        <p:tgtEl>
                                          <p:spTgt spid="8"/>
                                        </p:tgtEl>
                                        <p:attrNameLst>
                                          <p:attrName>ppt_x</p:attrName>
                                          <p:attrName>ppt_y</p:attrName>
                                        </p:attrNameLst>
                                      </p:cBhvr>
                                      <p:rCtr x="-27995" y="255"/>
                                    </p:animMotion>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1" nodeType="clickEffect">
                                  <p:stCondLst>
                                    <p:cond delay="0"/>
                                  </p:stCondLst>
                                  <p:childTnLst>
                                    <p:animScale>
                                      <p:cBhvr>
                                        <p:cTn id="16" dur="2000" fill="hold"/>
                                        <p:tgtEl>
                                          <p:spTgt spid="8"/>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path" presetSubtype="0" accel="50000" decel="50000" fill="hold" nodeType="clickEffect">
                                  <p:stCondLst>
                                    <p:cond delay="0"/>
                                  </p:stCondLst>
                                  <p:childTnLst>
                                    <p:animMotion origin="layout" path="M 5E-6 4.81481E-6 L -0.56055 0.05138 " pathEditMode="relative" rAng="0" ptsTypes="AA">
                                      <p:cBhvr>
                                        <p:cTn id="26" dur="2000" fill="hold"/>
                                        <p:tgtEl>
                                          <p:spTgt spid="15">
                                            <p:txEl>
                                              <p:pRg st="0" end="0"/>
                                            </p:txEl>
                                          </p:spTgt>
                                        </p:tgtEl>
                                        <p:attrNameLst>
                                          <p:attrName>ppt_x</p:attrName>
                                          <p:attrName>ppt_y</p:attrName>
                                        </p:attrNameLst>
                                      </p:cBhvr>
                                      <p:rCtr x="-28034"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flipH="1">
            <a:off x="0" y="85725"/>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2737" r="-22737"/>
            </a:stretch>
          </a:blipFill>
        </p:spPr>
        <p:txBody>
          <a:bodyPr/>
          <a:lstStyle/>
          <a:p>
            <a:endParaRPr lang="en-US" sz="1200" dirty="0"/>
          </a:p>
        </p:txBody>
      </p:sp>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pic>
        <p:nvPicPr>
          <p:cNvPr id="10" name="Picture 9">
            <a:extLst>
              <a:ext uri="{FF2B5EF4-FFF2-40B4-BE49-F238E27FC236}">
                <a16:creationId xmlns:a16="http://schemas.microsoft.com/office/drawing/2014/main" id="{95F4F8D7-13D4-C491-4B7F-96B3162F4DF0}"/>
              </a:ext>
            </a:extLst>
          </p:cNvPr>
          <p:cNvPicPr>
            <a:picLocks noChangeAspect="1"/>
          </p:cNvPicPr>
          <p:nvPr/>
        </p:nvPicPr>
        <p:blipFill>
          <a:blip r:embed="rId3">
            <a:extLst>
              <a:ext uri="{28A0092B-C50C-407E-A947-70E740481C1C}">
                <a14:useLocalDpi xmlns:a14="http://schemas.microsoft.com/office/drawing/2010/main" val="0"/>
              </a:ext>
            </a:extLst>
          </a:blip>
          <a:srcRect l="2520" r="2520"/>
          <a:stretch/>
        </p:blipFill>
        <p:spPr>
          <a:xfrm>
            <a:off x="391886" y="192982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 </a:t>
            </a:r>
          </a:p>
        </p:txBody>
      </p:sp>
      <p:sp>
        <p:nvSpPr>
          <p:cNvPr id="12" name="Rectangle: Rounded Corners 15">
            <a:extLst>
              <a:ext uri="{FF2B5EF4-FFF2-40B4-BE49-F238E27FC236}">
                <a16:creationId xmlns:a16="http://schemas.microsoft.com/office/drawing/2014/main" id="{6F62E579-DA9A-2669-C3AD-FA5104D20790}"/>
              </a:ext>
            </a:extLst>
          </p:cNvPr>
          <p:cNvSpPr/>
          <p:nvPr/>
        </p:nvSpPr>
        <p:spPr>
          <a:xfrm>
            <a:off x="5780686" y="1929824"/>
            <a:ext cx="5801714"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202124"/>
                </a:solidFill>
                <a:effectLst/>
                <a:latin typeface="Google Sans"/>
              </a:rPr>
              <a:t>Floppy disk</a:t>
            </a:r>
            <a:endParaRPr lang="en-US" sz="3200" dirty="0"/>
          </a:p>
        </p:txBody>
      </p:sp>
      <p:sp>
        <p:nvSpPr>
          <p:cNvPr id="6" name="TextBox 5">
            <a:extLst>
              <a:ext uri="{FF2B5EF4-FFF2-40B4-BE49-F238E27FC236}">
                <a16:creationId xmlns:a16="http://schemas.microsoft.com/office/drawing/2014/main" id="{64796D6D-7C86-53A5-1D2B-CE556F0D80F7}"/>
              </a:ext>
            </a:extLst>
          </p:cNvPr>
          <p:cNvSpPr txBox="1"/>
          <p:nvPr/>
        </p:nvSpPr>
        <p:spPr>
          <a:xfrm>
            <a:off x="5780686" y="3265488"/>
            <a:ext cx="5776096" cy="2308324"/>
          </a:xfrm>
          <a:prstGeom prst="rect">
            <a:avLst/>
          </a:prstGeom>
          <a:noFill/>
        </p:spPr>
        <p:txBody>
          <a:bodyPr wrap="square">
            <a:spAutoFit/>
          </a:bodyPr>
          <a:lstStyle/>
          <a:p>
            <a:r>
              <a:rPr lang="en-US" b="1" dirty="0"/>
              <a:t>Floppy disks</a:t>
            </a:r>
            <a:r>
              <a:rPr lang="en-US" dirty="0"/>
              <a:t>, sometimes called </a:t>
            </a:r>
            <a:r>
              <a:rPr lang="en-US" b="1" dirty="0"/>
              <a:t>flexible disks</a:t>
            </a:r>
            <a:r>
              <a:rPr lang="en-US" dirty="0"/>
              <a:t> or </a:t>
            </a:r>
            <a:r>
              <a:rPr lang="en-US" b="1" dirty="0"/>
              <a:t>diskettes</a:t>
            </a:r>
            <a:r>
              <a:rPr lang="en-US" dirty="0"/>
              <a:t>, can store between a few hundred thousand and several million characters of information (Figures 6-17 and 6-18). It takes only about a tenth of a second for a floppy disk drive to retrieve any piece of data directly. The disk's small size and low cost (only a few dollars each) helped spawn the personal computer revolution in the late 1970s.</a:t>
            </a:r>
          </a:p>
        </p:txBody>
      </p:sp>
      <p:sp>
        <p:nvSpPr>
          <p:cNvPr id="7" name="Rectangle: Rounded Corners 15">
            <a:extLst>
              <a:ext uri="{FF2B5EF4-FFF2-40B4-BE49-F238E27FC236}">
                <a16:creationId xmlns:a16="http://schemas.microsoft.com/office/drawing/2014/main" id="{08B17054-406B-224D-143A-4E6AABB670EF}"/>
              </a:ext>
            </a:extLst>
          </p:cNvPr>
          <p:cNvSpPr/>
          <p:nvPr/>
        </p:nvSpPr>
        <p:spPr>
          <a:xfrm>
            <a:off x="5780686" y="1930045"/>
            <a:ext cx="5801714" cy="90393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202124"/>
                </a:solidFill>
                <a:effectLst/>
                <a:latin typeface="Google Sans"/>
              </a:rPr>
              <a:t>Legacy of floppy disk</a:t>
            </a:r>
            <a:endParaRPr lang="en-US" sz="3200" dirty="0"/>
          </a:p>
        </p:txBody>
      </p:sp>
      <p:sp>
        <p:nvSpPr>
          <p:cNvPr id="8" name="TextBox 7">
            <a:extLst>
              <a:ext uri="{FF2B5EF4-FFF2-40B4-BE49-F238E27FC236}">
                <a16:creationId xmlns:a16="http://schemas.microsoft.com/office/drawing/2014/main" id="{9A328E6C-54ED-B6F2-F447-8C7E78FFAA44}"/>
              </a:ext>
            </a:extLst>
          </p:cNvPr>
          <p:cNvSpPr txBox="1"/>
          <p:nvPr/>
        </p:nvSpPr>
        <p:spPr>
          <a:xfrm>
            <a:off x="5708946" y="3265076"/>
            <a:ext cx="5776096" cy="1477328"/>
          </a:xfrm>
          <a:prstGeom prst="rect">
            <a:avLst/>
          </a:prstGeom>
          <a:noFill/>
        </p:spPr>
        <p:txBody>
          <a:bodyPr wrap="square">
            <a:spAutoFit/>
          </a:bodyPr>
          <a:lstStyle/>
          <a:p>
            <a:pPr lvl="0"/>
            <a:r>
              <a:rPr lang="en-US" b="1" dirty="0"/>
              <a:t>It played a crucial role in personal computing's early days.</a:t>
            </a:r>
          </a:p>
          <a:p>
            <a:pPr lvl="0"/>
            <a:r>
              <a:rPr lang="en-US" b="1" dirty="0"/>
              <a:t>Stored essential files, software, and games.</a:t>
            </a:r>
          </a:p>
          <a:p>
            <a:pPr lvl="0"/>
            <a:r>
              <a:rPr lang="en-US" b="1" dirty="0"/>
              <a:t>A symbol of nostalgia for those who grew up with it.</a:t>
            </a:r>
          </a:p>
        </p:txBody>
      </p:sp>
    </p:spTree>
    <p:extLst>
      <p:ext uri="{BB962C8B-B14F-4D97-AF65-F5344CB8AC3E}">
        <p14:creationId xmlns:p14="http://schemas.microsoft.com/office/powerpoint/2010/main" val="332494602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2"/>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plus(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1" nodeType="clickEffect">
                                  <p:stCondLst>
                                    <p:cond delay="0"/>
                                  </p:stCondLst>
                                  <p:childTnLst>
                                    <p:animEffect transition="out" filter="wipe(down)">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7" presetClass="exit" presetSubtype="0" fill="hold" grpId="2" nodeType="clickEffect">
                                  <p:stCondLst>
                                    <p:cond delay="0"/>
                                  </p:stCondLst>
                                  <p:childTnLst>
                                    <p:animEffect transition="out" filter="fade">
                                      <p:cBhvr>
                                        <p:cTn id="50" dur="1000"/>
                                        <p:tgtEl>
                                          <p:spTgt spid="12"/>
                                        </p:tgtEl>
                                      </p:cBhvr>
                                    </p:animEffect>
                                    <p:anim calcmode="lin" valueType="num">
                                      <p:cBhvr>
                                        <p:cTn id="51" dur="1000"/>
                                        <p:tgtEl>
                                          <p:spTgt spid="12"/>
                                        </p:tgtEl>
                                        <p:attrNameLst>
                                          <p:attrName>ppt_x</p:attrName>
                                        </p:attrNameLst>
                                      </p:cBhvr>
                                      <p:tavLst>
                                        <p:tav tm="0">
                                          <p:val>
                                            <p:strVal val="ppt_x"/>
                                          </p:val>
                                        </p:tav>
                                        <p:tav tm="100000">
                                          <p:val>
                                            <p:strVal val="ppt_x"/>
                                          </p:val>
                                        </p:tav>
                                      </p:tavLst>
                                    </p:anim>
                                    <p:anim calcmode="lin" valueType="num">
                                      <p:cBhvr>
                                        <p:cTn id="52" dur="1000"/>
                                        <p:tgtEl>
                                          <p:spTgt spid="12"/>
                                        </p:tgtEl>
                                        <p:attrNameLst>
                                          <p:attrName>ppt_y</p:attrName>
                                        </p:attrNameLst>
                                      </p:cBhvr>
                                      <p:tavLst>
                                        <p:tav tm="0">
                                          <p:val>
                                            <p:strVal val="ppt_y"/>
                                          </p:val>
                                        </p:tav>
                                        <p:tav tm="100000">
                                          <p:val>
                                            <p:strVal val="ppt_y-.1"/>
                                          </p:val>
                                        </p:tav>
                                      </p:tavLst>
                                    </p:anim>
                                    <p:set>
                                      <p:cBhvr>
                                        <p:cTn id="53" dur="1" fill="hold">
                                          <p:stCondLst>
                                            <p:cond delay="999"/>
                                          </p:stCondLst>
                                        </p:cTn>
                                        <p:tgtEl>
                                          <p:spTgt spid="1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1000"/>
                                        <p:tgtEl>
                                          <p:spTgt spid="8"/>
                                        </p:tgtEl>
                                      </p:cBhvr>
                                    </p:animEffect>
                                    <p:anim calcmode="lin" valueType="num">
                                      <p:cBhvr>
                                        <p:cTn id="70" dur="1000" fill="hold"/>
                                        <p:tgtEl>
                                          <p:spTgt spid="8"/>
                                        </p:tgtEl>
                                        <p:attrNameLst>
                                          <p:attrName>ppt_x</p:attrName>
                                        </p:attrNameLst>
                                      </p:cBhvr>
                                      <p:tavLst>
                                        <p:tav tm="0">
                                          <p:val>
                                            <p:strVal val="#ppt_x"/>
                                          </p:val>
                                        </p:tav>
                                        <p:tav tm="100000">
                                          <p:val>
                                            <p:strVal val="#ppt_x"/>
                                          </p:val>
                                        </p:tav>
                                      </p:tavLst>
                                    </p:anim>
                                    <p:anim calcmode="lin" valueType="num">
                                      <p:cBhvr>
                                        <p:cTn id="7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2" grpId="1" animBg="1"/>
      <p:bldP spid="12" grpId="2" animBg="1"/>
      <p:bldP spid="6" grpId="0"/>
      <p:bldP spid="6" grpId="1"/>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42E99-20D9-E715-F09B-1B94E0A459E8}"/>
              </a:ext>
            </a:extLst>
          </p:cNvPr>
          <p:cNvSpPr txBox="1"/>
          <p:nvPr/>
        </p:nvSpPr>
        <p:spPr>
          <a:xfrm>
            <a:off x="5647336" y="1772662"/>
            <a:ext cx="7364239" cy="584775"/>
          </a:xfrm>
          <a:prstGeom prst="rect">
            <a:avLst/>
          </a:prstGeom>
          <a:noFill/>
        </p:spPr>
        <p:txBody>
          <a:bodyPr wrap="square" lIns="108000" rIns="108000" rtlCol="0">
            <a:spAutoFit/>
          </a:bodyPr>
          <a:lstStyle/>
          <a:p>
            <a:r>
              <a:rPr lang="en-US" altLang="ko-KR" sz="3200" b="1" dirty="0">
                <a:solidFill>
                  <a:schemeClr val="accent2"/>
                </a:solidFill>
                <a:cs typeface="Arial" pitchFamily="34" charset="0"/>
              </a:rPr>
              <a:t> Solid State Drive(SSD) </a:t>
            </a:r>
            <a:endParaRPr lang="ko-KR" altLang="en-US" sz="32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96F0DEC3-A515-1DFD-F668-F484A8C73713}"/>
              </a:ext>
            </a:extLst>
          </p:cNvPr>
          <p:cNvSpPr txBox="1"/>
          <p:nvPr/>
        </p:nvSpPr>
        <p:spPr>
          <a:xfrm>
            <a:off x="5647336" y="3346400"/>
            <a:ext cx="5776096" cy="2308324"/>
          </a:xfrm>
          <a:prstGeom prst="rect">
            <a:avLst/>
          </a:prstGeom>
          <a:noFill/>
        </p:spPr>
        <p:txBody>
          <a:bodyPr wrap="square">
            <a:spAutoFit/>
          </a:bodyPr>
          <a:lstStyle/>
          <a:p>
            <a:r>
              <a:rPr lang="en-GB" dirty="0"/>
              <a:t>SSDs store data permanently inside an integrated circuit, typically using flash memory. The flash memory inside an SSD means data is written, transferred, and erased electronically and silently — SSDs don’t have the moving parts found inside mechanical hard-disk drives (HDDs). Without moving parts, SSDs are fast and quiet, but they have a high price tag compared to HDDs.</a:t>
            </a:r>
            <a:endParaRPr lang="en-US" sz="2000" dirty="0">
              <a:latin typeface="Fredoka" panose="020B0604020202020204" charset="-79"/>
              <a:cs typeface="Fredoka" panose="020B0604020202020204" charset="-79"/>
            </a:endParaRPr>
          </a:p>
        </p:txBody>
      </p:sp>
    </p:spTree>
    <p:extLst>
      <p:ext uri="{BB962C8B-B14F-4D97-AF65-F5344CB8AC3E}">
        <p14:creationId xmlns:p14="http://schemas.microsoft.com/office/powerpoint/2010/main" val="3523756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5.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5584</TotalTime>
  <Words>974</Words>
  <Application>Microsoft Office PowerPoint</Application>
  <PresentationFormat>Widescreen</PresentationFormat>
  <Paragraphs>139</Paragraphs>
  <Slides>18</Slides>
  <Notes>0</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18</vt:i4>
      </vt:variant>
    </vt:vector>
  </HeadingPairs>
  <TitlesOfParts>
    <vt:vector size="40" baseType="lpstr">
      <vt:lpstr>Arial</vt:lpstr>
      <vt:lpstr>Arial</vt:lpstr>
      <vt:lpstr>Arial (Headings)</vt:lpstr>
      <vt:lpstr>Arial Black</vt:lpstr>
      <vt:lpstr>Calibri</vt:lpstr>
      <vt:lpstr>Century Gothic</vt:lpstr>
      <vt:lpstr>Fredoka</vt:lpstr>
      <vt:lpstr>Google Sans</vt:lpstr>
      <vt:lpstr>inherit</vt:lpstr>
      <vt:lpstr>Mont Bold</vt:lpstr>
      <vt:lpstr>Posterama</vt:lpstr>
      <vt:lpstr>Segoe UI Historic</vt:lpstr>
      <vt:lpstr>Söhne</vt:lpstr>
      <vt:lpstr>Trebuchet MS</vt:lpstr>
      <vt:lpstr>Tw Cen MT</vt:lpstr>
      <vt:lpstr>Wingdings 3</vt:lpstr>
      <vt:lpstr>Cover and End Slide Master</vt:lpstr>
      <vt:lpstr>Contents Slide Master</vt:lpstr>
      <vt:lpstr>Section Break Slide Master</vt:lpstr>
      <vt:lpstr>Ion</vt:lpstr>
      <vt:lpstr>Circuit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Mahadi Hasan</cp:lastModifiedBy>
  <cp:revision>96</cp:revision>
  <dcterms:created xsi:type="dcterms:W3CDTF">2020-01-20T05:08:25Z</dcterms:created>
  <dcterms:modified xsi:type="dcterms:W3CDTF">2023-09-16T00:19:42Z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2023-09-15T13:28:53Z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eb43198a-e585-4a89-b5a1-28f5edd46577</vt:lpwstr>
  </property>
  <property fmtid="{D5CDD505-2E9C-101B-9397-08002B2CF9AE}" pid="7" name="MSIP_Label_defa4170-0d19-0005-0004-bc88714345d2_ActionId">
    <vt:lpwstr>2d9aa1f5-4bb4-44be-852e-f420f5b5f977</vt:lpwstr>
  </property>
  <property fmtid="{D5CDD505-2E9C-101B-9397-08002B2CF9AE}" pid="8" name="MSIP_Label_defa4170-0d19-0005-0004-bc88714345d2_ContentBits">
    <vt:lpwstr>0</vt:lpwstr>
  </property>
</Properties>
</file>